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6"/>
  </p:notesMasterIdLst>
  <p:sldIdLst>
    <p:sldId id="520" r:id="rId2"/>
    <p:sldId id="528" r:id="rId3"/>
    <p:sldId id="522" r:id="rId4"/>
    <p:sldId id="523" r:id="rId5"/>
    <p:sldId id="524" r:id="rId6"/>
    <p:sldId id="525" r:id="rId7"/>
    <p:sldId id="526" r:id="rId8"/>
    <p:sldId id="527" r:id="rId9"/>
    <p:sldId id="529" r:id="rId10"/>
    <p:sldId id="530" r:id="rId11"/>
    <p:sldId id="531" r:id="rId12"/>
    <p:sldId id="532" r:id="rId13"/>
    <p:sldId id="533" r:id="rId14"/>
    <p:sldId id="534" r:id="rId15"/>
    <p:sldId id="535" r:id="rId16"/>
    <p:sldId id="536" r:id="rId17"/>
    <p:sldId id="537" r:id="rId18"/>
    <p:sldId id="540" r:id="rId19"/>
    <p:sldId id="541" r:id="rId20"/>
    <p:sldId id="542" r:id="rId21"/>
    <p:sldId id="543" r:id="rId22"/>
    <p:sldId id="544" r:id="rId23"/>
    <p:sldId id="545" r:id="rId24"/>
    <p:sldId id="546" r:id="rId25"/>
    <p:sldId id="547" r:id="rId26"/>
    <p:sldId id="548" r:id="rId27"/>
    <p:sldId id="549" r:id="rId28"/>
    <p:sldId id="550" r:id="rId29"/>
    <p:sldId id="551" r:id="rId30"/>
    <p:sldId id="552" r:id="rId31"/>
    <p:sldId id="553" r:id="rId32"/>
    <p:sldId id="555" r:id="rId33"/>
    <p:sldId id="556" r:id="rId34"/>
    <p:sldId id="554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2E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966"/>
  </p:normalViewPr>
  <p:slideViewPr>
    <p:cSldViewPr snapToGrid="0" snapToObjects="1">
      <p:cViewPr varScale="1">
        <p:scale>
          <a:sx n="121" d="100"/>
          <a:sy n="121" d="100"/>
        </p:scale>
        <p:origin x="89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F1002-956C-6046-8600-5F313B9B58C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46A1C-3507-284C-A450-A4127A66C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86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830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593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99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830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59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909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99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971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47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85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7775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610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84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42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817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80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35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55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26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80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25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64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95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6CCAB-966E-6F4A-B489-81C90E80FADD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91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959" y="1508052"/>
            <a:ext cx="8689958" cy="1470025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생물학 연구를 위한 컴퓨터 </a:t>
            </a:r>
            <a:r>
              <a:rPr lang="ko-KR" altLang="en-US" sz="3600" b="1" dirty="0" err="1">
                <a:latin typeface="Arial"/>
                <a:cs typeface="Arial"/>
              </a:rPr>
              <a:t>사용기술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4117" y="4762500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>
                <a:latin typeface="Arial"/>
                <a:cs typeface="Arial"/>
              </a:rPr>
              <a:t>충북대학교 대학원 생물학과</a:t>
            </a:r>
            <a:endParaRPr lang="en-US" altLang="ko-KR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2589" y="129789"/>
            <a:ext cx="872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Arial"/>
                <a:cs typeface="Arial"/>
              </a:rPr>
              <a:t>7</a:t>
            </a:r>
            <a:r>
              <a:rPr lang="en-US" altLang="ko-KR" b="1" baseline="30000" dirty="0">
                <a:latin typeface="Arial"/>
                <a:cs typeface="Arial"/>
              </a:rPr>
              <a:t>th</a:t>
            </a:r>
            <a:r>
              <a:rPr lang="en-US" altLang="ko-KR" b="1" dirty="0">
                <a:latin typeface="Arial"/>
                <a:cs typeface="Arial"/>
              </a:rPr>
              <a:t> Lecture														2021.4.13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39807" y="2967335"/>
            <a:ext cx="4031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latin typeface="Arial"/>
                <a:cs typeface="Arial"/>
              </a:rPr>
              <a:t>파이썬</a:t>
            </a:r>
            <a:r>
              <a:rPr lang="ko-KR" altLang="en-US" sz="2400" dirty="0">
                <a:latin typeface="Arial"/>
                <a:cs typeface="Arial"/>
              </a:rPr>
              <a:t> 프로그래밍 </a:t>
            </a:r>
            <a:r>
              <a:rPr lang="en-US" altLang="ko-KR" sz="2400" dirty="0">
                <a:latin typeface="Arial"/>
                <a:cs typeface="Arial"/>
              </a:rPr>
              <a:t>: Pandas</a:t>
            </a: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3152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B8F1A2-99DB-0949-AF25-D8B1B2EDFCED}"/>
              </a:ext>
            </a:extLst>
          </p:cNvPr>
          <p:cNvSpPr txBox="1"/>
          <p:nvPr/>
        </p:nvSpPr>
        <p:spPr>
          <a:xfrm>
            <a:off x="3120320" y="464696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 err="1"/>
              <a:t>Jupyter</a:t>
            </a:r>
            <a:r>
              <a:rPr kumimoji="1" lang="en-US" altLang="ko-Kore-KR" sz="2800" b="1" dirty="0"/>
              <a:t> Notebook</a:t>
            </a:r>
            <a:endParaRPr kumimoji="1" lang="ko-Kore-KR" altLang="en-US" sz="2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ECA067-C4E0-BF45-BD0B-4C52F9FD74D9}"/>
              </a:ext>
            </a:extLst>
          </p:cNvPr>
          <p:cNvSpPr txBox="1"/>
          <p:nvPr/>
        </p:nvSpPr>
        <p:spPr>
          <a:xfrm>
            <a:off x="148281" y="1543239"/>
            <a:ext cx="554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Chapter 6.ipynb </a:t>
            </a:r>
            <a:r>
              <a:rPr kumimoji="1" lang="ko-KR" altLang="en-US" dirty="0"/>
              <a:t>와 </a:t>
            </a:r>
            <a:r>
              <a:rPr kumimoji="1" lang="en-US" altLang="ko-KR" dirty="0" err="1"/>
              <a:t>knockdown.xlsx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다운로드받을</a:t>
            </a:r>
            <a:r>
              <a:rPr kumimoji="1" lang="ko-KR" altLang="en-US" dirty="0"/>
              <a:t> 것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4283A3-DEA1-1F43-A069-D1E061108D2A}"/>
              </a:ext>
            </a:extLst>
          </p:cNvPr>
          <p:cNvSpPr txBox="1"/>
          <p:nvPr/>
        </p:nvSpPr>
        <p:spPr>
          <a:xfrm>
            <a:off x="148281" y="2543446"/>
            <a:ext cx="219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오늘</a:t>
            </a:r>
            <a:r>
              <a:rPr kumimoji="1" lang="ko-KR" altLang="en-US" b="1" dirty="0"/>
              <a:t> 수행할 시각화 </a:t>
            </a:r>
            <a:endParaRPr kumimoji="1" lang="ko-Kore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B02A2E-A8DC-BA4E-BF2F-4874F2F65A3A}"/>
              </a:ext>
            </a:extLst>
          </p:cNvPr>
          <p:cNvSpPr txBox="1"/>
          <p:nvPr/>
        </p:nvSpPr>
        <p:spPr>
          <a:xfrm>
            <a:off x="148281" y="3206559"/>
            <a:ext cx="835196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데이터의</a:t>
            </a:r>
            <a:r>
              <a:rPr kumimoji="1" lang="ko-KR" altLang="en-US" b="1" dirty="0"/>
              <a:t> 규모에 따라서 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데이터 포인트 약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개 이내의 소규모의 데이터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세포 실험 데이터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데이터 포인트 </a:t>
            </a:r>
            <a:r>
              <a:rPr kumimoji="1" lang="ko-KR" altLang="en-US" dirty="0" err="1"/>
              <a:t>수천개</a:t>
            </a:r>
            <a:r>
              <a:rPr kumimoji="1" lang="ko-KR" altLang="en-US" dirty="0"/>
              <a:t> 이내의 중규모 데이터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Covid-19 </a:t>
            </a:r>
            <a:r>
              <a:rPr kumimoji="1" lang="ko-KR" altLang="en-US" dirty="0" err="1"/>
              <a:t>확진자</a:t>
            </a:r>
            <a:r>
              <a:rPr kumimoji="1" lang="ko-KR" altLang="en-US" dirty="0"/>
              <a:t> 데이터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데이터</a:t>
            </a:r>
            <a:r>
              <a:rPr kumimoji="1" lang="ko-KR" altLang="en-US" dirty="0"/>
              <a:t> 포인트 수만</a:t>
            </a:r>
            <a:r>
              <a:rPr kumimoji="1" lang="en-US" altLang="ko-KR" dirty="0"/>
              <a:t>-</a:t>
            </a:r>
            <a:r>
              <a:rPr kumimoji="1" lang="ko-KR" altLang="en-US" dirty="0" err="1"/>
              <a:t>수십만개</a:t>
            </a:r>
            <a:r>
              <a:rPr kumimoji="1" lang="ko-KR" altLang="en-US" dirty="0"/>
              <a:t> 정도의 대규모 데이터 </a:t>
            </a:r>
            <a:r>
              <a:rPr kumimoji="1" lang="en-US" altLang="ko-KR" dirty="0"/>
              <a:t>: CCLE expression data</a:t>
            </a:r>
            <a:endParaRPr kumimoji="1" lang="en-US" altLang="ko-Kore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3B3C0A-0B9E-F943-B2F9-EAC2D22173CB}"/>
              </a:ext>
            </a:extLst>
          </p:cNvPr>
          <p:cNvSpPr txBox="1"/>
          <p:nvPr/>
        </p:nvSpPr>
        <p:spPr>
          <a:xfrm>
            <a:off x="148280" y="5239211"/>
            <a:ext cx="259878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시각화의</a:t>
            </a:r>
            <a:r>
              <a:rPr kumimoji="1" lang="ko-KR" altLang="en-US" b="1" dirty="0"/>
              <a:t> 종류에 따라서</a:t>
            </a:r>
            <a:endParaRPr kumimoji="1" lang="en-US" altLang="ko-KR" b="1" dirty="0"/>
          </a:p>
          <a:p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Boxplot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Heat Map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Histogram</a:t>
            </a:r>
          </a:p>
        </p:txBody>
      </p:sp>
    </p:spTree>
    <p:extLst>
      <p:ext uri="{BB962C8B-B14F-4D97-AF65-F5344CB8AC3E}">
        <p14:creationId xmlns:p14="http://schemas.microsoft.com/office/powerpoint/2010/main" val="126612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B299D4-4AF8-BC40-B63F-32A62AFB82A1}"/>
              </a:ext>
            </a:extLst>
          </p:cNvPr>
          <p:cNvSpPr txBox="1"/>
          <p:nvPr/>
        </p:nvSpPr>
        <p:spPr>
          <a:xfrm>
            <a:off x="3120320" y="464696"/>
            <a:ext cx="25880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/>
              <a:t>‘Dynamite Plot’ </a:t>
            </a:r>
            <a:endParaRPr kumimoji="1" lang="ko-Kore-KR" altLang="en-US" sz="2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35BC481-EDB3-3948-AF2C-2C9207DC6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73" y="1430736"/>
            <a:ext cx="3425120" cy="4281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920406-F057-5549-97F6-B0C27A976ED8}"/>
              </a:ext>
            </a:extLst>
          </p:cNvPr>
          <p:cNvSpPr txBox="1"/>
          <p:nvPr/>
        </p:nvSpPr>
        <p:spPr>
          <a:xfrm>
            <a:off x="3842950" y="1569308"/>
            <a:ext cx="4819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복수의 샘플의 평균값과 이의 </a:t>
            </a:r>
            <a:r>
              <a:rPr kumimoji="1" lang="en-US" altLang="ko-KR" dirty="0"/>
              <a:t>Standard Error of Mean</a:t>
            </a:r>
            <a:r>
              <a:rPr kumimoji="1" lang="ko-KR" altLang="en-US" dirty="0"/>
              <a:t>을 막대그래프와 </a:t>
            </a:r>
            <a:r>
              <a:rPr kumimoji="1" lang="en-US" altLang="ko-KR" dirty="0"/>
              <a:t>Error Bar </a:t>
            </a:r>
            <a:r>
              <a:rPr kumimoji="1" lang="ko-KR" altLang="en-US" dirty="0"/>
              <a:t>로 표시</a:t>
            </a:r>
            <a:r>
              <a:rPr kumimoji="1" lang="en-US" altLang="ko-KR" dirty="0"/>
              <a:t>..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7A430D-7E8C-5A4E-91B5-65429E52CF3B}"/>
              </a:ext>
            </a:extLst>
          </p:cNvPr>
          <p:cNvSpPr txBox="1"/>
          <p:nvPr/>
        </p:nvSpPr>
        <p:spPr>
          <a:xfrm>
            <a:off x="3863119" y="2889364"/>
            <a:ext cx="3690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그러나</a:t>
            </a:r>
            <a:r>
              <a:rPr kumimoji="1" lang="ko-KR" altLang="en-US" b="1" dirty="0"/>
              <a:t> 여러가지 문제점이 있는데</a:t>
            </a:r>
            <a:r>
              <a:rPr kumimoji="1" lang="en-US" altLang="ko-KR" b="1" dirty="0"/>
              <a:t>..</a:t>
            </a:r>
            <a:endParaRPr kumimoji="1" lang="ko-Kore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7BC0FC-A84D-0341-98AF-77C34E6AD90B}"/>
              </a:ext>
            </a:extLst>
          </p:cNvPr>
          <p:cNvSpPr txBox="1"/>
          <p:nvPr/>
        </p:nvSpPr>
        <p:spPr>
          <a:xfrm>
            <a:off x="3690759" y="3768812"/>
            <a:ext cx="51235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/>
              <a:t>샘플의 분포에 대한 정보가 없다</a:t>
            </a:r>
            <a:r>
              <a:rPr kumimoji="1"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반복의  횟수에 대한 정보가 없다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극단적으로 다른 분포의 샘플을 같은 모양으로</a:t>
            </a:r>
            <a:endParaRPr kumimoji="1" lang="en-US" altLang="ko-KR" dirty="0"/>
          </a:p>
          <a:p>
            <a:r>
              <a:rPr kumimoji="1" lang="ko-KR" altLang="en-US" dirty="0"/>
              <a:t>표시함으로써 왜곡이 발생한다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79602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AC38826-7A36-1749-A99B-3CF5CDDEC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78" y="1448830"/>
            <a:ext cx="7068065" cy="44175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EE3B61-FA82-3643-A80A-106327C03F14}"/>
              </a:ext>
            </a:extLst>
          </p:cNvPr>
          <p:cNvSpPr txBox="1"/>
          <p:nvPr/>
        </p:nvSpPr>
        <p:spPr>
          <a:xfrm>
            <a:off x="593124" y="802499"/>
            <a:ext cx="3575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＇</a:t>
            </a:r>
            <a:r>
              <a:rPr kumimoji="1" lang="en-US" altLang="ko-Kore-KR" dirty="0"/>
              <a:t>Dynamite Plot’ 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으로는</a:t>
            </a:r>
            <a:r>
              <a:rPr kumimoji="1" lang="ko-KR" altLang="en-US" dirty="0"/>
              <a:t> 분명히</a:t>
            </a:r>
            <a:endParaRPr kumimoji="1" lang="en-US" altLang="ko-KR" dirty="0"/>
          </a:p>
          <a:p>
            <a:r>
              <a:rPr kumimoji="1" lang="ko-KR" altLang="en-US" dirty="0"/>
              <a:t>통계적으로 유의한 것처럼 보이나</a:t>
            </a:r>
            <a:endParaRPr kumimoji="1" lang="ko-Kore-KR" altLang="en-US" dirty="0"/>
          </a:p>
        </p:txBody>
      </p:sp>
      <p:sp>
        <p:nvSpPr>
          <p:cNvPr id="6" name="왼쪽 화살표[L] 5">
            <a:extLst>
              <a:ext uri="{FF2B5EF4-FFF2-40B4-BE49-F238E27FC236}">
                <a16:creationId xmlns:a16="http://schemas.microsoft.com/office/drawing/2014/main" id="{79B5EC43-75B9-F54B-85A7-1463E8E8D6FD}"/>
              </a:ext>
            </a:extLst>
          </p:cNvPr>
          <p:cNvSpPr/>
          <p:nvPr/>
        </p:nvSpPr>
        <p:spPr>
          <a:xfrm>
            <a:off x="7179276" y="1334529"/>
            <a:ext cx="704335" cy="571500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B87B2-0BEE-D84F-912F-AA27FEF4D3CC}"/>
              </a:ext>
            </a:extLst>
          </p:cNvPr>
          <p:cNvSpPr txBox="1"/>
          <p:nvPr/>
        </p:nvSpPr>
        <p:spPr>
          <a:xfrm>
            <a:off x="8007178" y="1259698"/>
            <a:ext cx="11208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사실은</a:t>
            </a:r>
            <a:endParaRPr kumimoji="1" lang="en-US" altLang="ko-Kore-KR" dirty="0"/>
          </a:p>
          <a:p>
            <a:r>
              <a:rPr kumimoji="1" lang="ko-Kore-KR" altLang="en-US" dirty="0"/>
              <a:t>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Outlier</a:t>
            </a:r>
          </a:p>
          <a:p>
            <a:r>
              <a:rPr kumimoji="1" lang="en-US" altLang="ko-KR" dirty="0"/>
              <a:t> </a:t>
            </a:r>
            <a:r>
              <a:rPr kumimoji="1" lang="ko-KR" altLang="en-US" dirty="0"/>
              <a:t>때문임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05E49C-1AD3-274D-9EDD-F3C89576E7C3}"/>
              </a:ext>
            </a:extLst>
          </p:cNvPr>
          <p:cNvSpPr txBox="1"/>
          <p:nvPr/>
        </p:nvSpPr>
        <p:spPr>
          <a:xfrm>
            <a:off x="1828300" y="6006077"/>
            <a:ext cx="5487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Outlier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제거하면 더이상 통계적으로 유의하지 않음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694407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55A3747-9402-FF41-9D07-D48DB617E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751" y="267214"/>
            <a:ext cx="6005384" cy="37533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0F8D589-D0FA-CD4A-9FAF-5056B1404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324" y="4014579"/>
            <a:ext cx="2294238" cy="28677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4BC2FC-6B2A-8047-9BCD-544337A004BA}"/>
              </a:ext>
            </a:extLst>
          </p:cNvPr>
          <p:cNvSpPr txBox="1"/>
          <p:nvPr/>
        </p:nvSpPr>
        <p:spPr>
          <a:xfrm>
            <a:off x="5744474" y="4020579"/>
            <a:ext cx="27213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분명히</a:t>
            </a:r>
            <a:r>
              <a:rPr kumimoji="1" lang="ko-KR" altLang="en-US" dirty="0"/>
              <a:t> 큰 차이가 나는</a:t>
            </a:r>
            <a:endParaRPr kumimoji="1" lang="en-US" altLang="ko-KR" dirty="0"/>
          </a:p>
          <a:p>
            <a:r>
              <a:rPr kumimoji="1" lang="ko-KR" altLang="en-US" dirty="0"/>
              <a:t>데이터이나 </a:t>
            </a:r>
            <a:endParaRPr kumimoji="1" lang="en-US" altLang="ko-KR" dirty="0"/>
          </a:p>
          <a:p>
            <a:r>
              <a:rPr kumimoji="1" lang="en-US" altLang="ko-Kore-KR" dirty="0"/>
              <a:t>Dynamite Plot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그리면</a:t>
            </a:r>
            <a:endParaRPr kumimoji="1" lang="en-US" altLang="ko-KR" dirty="0"/>
          </a:p>
          <a:p>
            <a:r>
              <a:rPr kumimoji="1" lang="ko-KR" altLang="en-US" dirty="0"/>
              <a:t>동일한 그래프가 됨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18214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8939B5-E3CD-114B-889C-66F4A6FB67F4}"/>
              </a:ext>
            </a:extLst>
          </p:cNvPr>
          <p:cNvSpPr txBox="1"/>
          <p:nvPr/>
        </p:nvSpPr>
        <p:spPr>
          <a:xfrm>
            <a:off x="2170857" y="365346"/>
            <a:ext cx="50626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/>
              <a:t>Avoid Dynamite Plot at all costs</a:t>
            </a:r>
            <a:endParaRPr kumimoji="1" lang="ko-Kore-KR" alt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49160F-539C-ED49-A5AA-6054E4E759B1}"/>
              </a:ext>
            </a:extLst>
          </p:cNvPr>
          <p:cNvSpPr txBox="1"/>
          <p:nvPr/>
        </p:nvSpPr>
        <p:spPr>
          <a:xfrm>
            <a:off x="494270" y="1569308"/>
            <a:ext cx="7357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많은 통계학자나 저널들은 요즘 </a:t>
            </a:r>
            <a:r>
              <a:rPr kumimoji="1" lang="en-US" altLang="ko-KR" b="1" dirty="0"/>
              <a:t>Dynamite Plot </a:t>
            </a:r>
            <a:r>
              <a:rPr kumimoji="1" lang="ko-KR" altLang="en-US" b="1" dirty="0"/>
              <a:t>의 사용을 </a:t>
            </a:r>
            <a:r>
              <a:rPr kumimoji="1" lang="ko-KR" altLang="en-US" b="1" dirty="0" err="1"/>
              <a:t>비추하고</a:t>
            </a:r>
            <a:r>
              <a:rPr kumimoji="1" lang="ko-KR" altLang="en-US" b="1" dirty="0"/>
              <a:t> 있음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1E401-E1C1-134A-BD1B-4B99B11B438F}"/>
              </a:ext>
            </a:extLst>
          </p:cNvPr>
          <p:cNvSpPr txBox="1"/>
          <p:nvPr/>
        </p:nvSpPr>
        <p:spPr>
          <a:xfrm>
            <a:off x="836746" y="2125986"/>
            <a:ext cx="7470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Dynamite Plot </a:t>
            </a:r>
            <a:r>
              <a:rPr kumimoji="1" lang="ko-KR" altLang="en-US" dirty="0"/>
              <a:t>을 사용하면 </a:t>
            </a:r>
            <a:r>
              <a:rPr kumimoji="1" lang="en-US" altLang="ko-KR" dirty="0"/>
              <a:t>Paper Revision</a:t>
            </a:r>
            <a:r>
              <a:rPr kumimoji="1" lang="ko-KR" altLang="en-US" dirty="0"/>
              <a:t>도중 교체하라는 요구도 들어옴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522BF1-67F4-3A4A-8963-996487EBCBF2}"/>
              </a:ext>
            </a:extLst>
          </p:cNvPr>
          <p:cNvSpPr txBox="1"/>
          <p:nvPr/>
        </p:nvSpPr>
        <p:spPr>
          <a:xfrm>
            <a:off x="2804985" y="2682664"/>
            <a:ext cx="3273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그렇다면</a:t>
            </a:r>
            <a:r>
              <a:rPr kumimoji="1" lang="ko-KR" altLang="en-US" dirty="0"/>
              <a:t> 어떻게 해야 하는가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1BC4E7-DC27-5548-8A59-3AEEECF9B9A5}"/>
              </a:ext>
            </a:extLst>
          </p:cNvPr>
          <p:cNvSpPr txBox="1"/>
          <p:nvPr/>
        </p:nvSpPr>
        <p:spPr>
          <a:xfrm>
            <a:off x="1754946" y="3051996"/>
            <a:ext cx="5634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Box Plot </a:t>
            </a:r>
            <a:r>
              <a:rPr kumimoji="1" lang="ko-Kore-KR" altLang="en-US" b="1" dirty="0"/>
              <a:t>혹은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Scatter Plot,</a:t>
            </a:r>
            <a:r>
              <a:rPr kumimoji="1" lang="ko-KR" altLang="en-US" b="1" dirty="0"/>
              <a:t> 혹은 </a:t>
            </a:r>
            <a:r>
              <a:rPr kumimoji="1" lang="en-US" altLang="ko-KR" b="1" dirty="0"/>
              <a:t>Violin Plot </a:t>
            </a:r>
            <a:r>
              <a:rPr kumimoji="1" lang="ko-KR" altLang="en-US" b="1" dirty="0"/>
              <a:t>을 사용하자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77F96CC-B6E5-694E-9945-509056731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71" y="3546280"/>
            <a:ext cx="3730640" cy="25959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B7139A-9453-6C4A-951B-1FAE06EB8757}"/>
              </a:ext>
            </a:extLst>
          </p:cNvPr>
          <p:cNvSpPr txBox="1"/>
          <p:nvPr/>
        </p:nvSpPr>
        <p:spPr>
          <a:xfrm>
            <a:off x="2719116" y="7613757"/>
            <a:ext cx="5458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Box Plot 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D9CA8B-68AD-0E4B-B4C5-654E07D1D367}"/>
              </a:ext>
            </a:extLst>
          </p:cNvPr>
          <p:cNvSpPr txBox="1"/>
          <p:nvPr/>
        </p:nvSpPr>
        <p:spPr>
          <a:xfrm>
            <a:off x="2231337" y="4705802"/>
            <a:ext cx="2603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/>
              <a:t>중간값</a:t>
            </a:r>
            <a:endParaRPr kumimoji="1" lang="en-US" altLang="ko-KR" sz="1200" dirty="0"/>
          </a:p>
          <a:p>
            <a:r>
              <a:rPr kumimoji="1" lang="en-US" altLang="ko-KR" sz="1200" dirty="0"/>
              <a:t>Median</a:t>
            </a:r>
          </a:p>
          <a:p>
            <a:endParaRPr kumimoji="1" lang="ko-Kore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2C2319-AEF0-B64A-AB5A-3A6176359702}"/>
              </a:ext>
            </a:extLst>
          </p:cNvPr>
          <p:cNvSpPr txBox="1"/>
          <p:nvPr/>
        </p:nvSpPr>
        <p:spPr>
          <a:xfrm>
            <a:off x="3019170" y="4259592"/>
            <a:ext cx="23074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dirty="0"/>
              <a:t>상위 </a:t>
            </a:r>
            <a:r>
              <a:rPr kumimoji="1" lang="en-US" altLang="ko-KR" sz="1200" dirty="0"/>
              <a:t>25% </a:t>
            </a:r>
          </a:p>
          <a:p>
            <a:pPr algn="ctr"/>
            <a:r>
              <a:rPr kumimoji="1" lang="en-US" altLang="ko-KR" sz="1200" dirty="0"/>
              <a:t>Q1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5C7A17-A2FF-7C40-BB71-7A94708BB18E}"/>
              </a:ext>
            </a:extLst>
          </p:cNvPr>
          <p:cNvSpPr txBox="1"/>
          <p:nvPr/>
        </p:nvSpPr>
        <p:spPr>
          <a:xfrm>
            <a:off x="3573843" y="5054683"/>
            <a:ext cx="1310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dirty="0"/>
              <a:t>하위 </a:t>
            </a:r>
            <a:r>
              <a:rPr kumimoji="1" lang="en-US" altLang="ko-KR" sz="1200" dirty="0"/>
              <a:t>75% </a:t>
            </a:r>
          </a:p>
          <a:p>
            <a:pPr algn="ctr"/>
            <a:r>
              <a:rPr kumimoji="1" lang="en-US" altLang="ko-KR" sz="1200" dirty="0"/>
              <a:t>Q3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45DF1C-EDCD-EC46-A19C-07FC594E10CD}"/>
              </a:ext>
            </a:extLst>
          </p:cNvPr>
          <p:cNvSpPr txBox="1"/>
          <p:nvPr/>
        </p:nvSpPr>
        <p:spPr>
          <a:xfrm>
            <a:off x="2257996" y="6317828"/>
            <a:ext cx="922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Boxplot</a:t>
            </a:r>
            <a:endParaRPr kumimoji="1" lang="ko-Kore-KR" altLang="en-US" b="1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7533048-94E2-2540-A2F8-EA553CA7F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191" y="3511882"/>
            <a:ext cx="3730640" cy="26647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EA2C2EA-9D71-0D4F-A387-EEC807B2A5B6}"/>
              </a:ext>
            </a:extLst>
          </p:cNvPr>
          <p:cNvSpPr txBox="1"/>
          <p:nvPr/>
        </p:nvSpPr>
        <p:spPr>
          <a:xfrm>
            <a:off x="5963766" y="6317828"/>
            <a:ext cx="1288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Scatter Plot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070503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F85B5B95-9E88-F240-9DD6-E8ABDC001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178"/>
            <a:ext cx="4057135" cy="28979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FCF28E-E529-E146-B574-F522C44975AF}"/>
              </a:ext>
            </a:extLst>
          </p:cNvPr>
          <p:cNvSpPr txBox="1"/>
          <p:nvPr/>
        </p:nvSpPr>
        <p:spPr>
          <a:xfrm>
            <a:off x="862429" y="1160846"/>
            <a:ext cx="219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Boxplot + Scatter Plot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E70958-E3A0-674D-9A74-4887684793CA}"/>
              </a:ext>
            </a:extLst>
          </p:cNvPr>
          <p:cNvSpPr txBox="1"/>
          <p:nvPr/>
        </p:nvSpPr>
        <p:spPr>
          <a:xfrm>
            <a:off x="34880" y="4785728"/>
            <a:ext cx="4022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실제 데이터의 분포를 모두 볼 수 있다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A46BB69-D029-EF43-9C0B-8D45473B7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076" y="1530178"/>
            <a:ext cx="4267200" cy="304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9FD3C11-65BC-CB44-8B34-A6E8633EF4A9}"/>
              </a:ext>
            </a:extLst>
          </p:cNvPr>
          <p:cNvSpPr txBox="1"/>
          <p:nvPr/>
        </p:nvSpPr>
        <p:spPr>
          <a:xfrm>
            <a:off x="4572000" y="4785728"/>
            <a:ext cx="4777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데이터의</a:t>
            </a:r>
            <a:r>
              <a:rPr kumimoji="1" lang="ko-KR" altLang="en-US" b="1" dirty="0"/>
              <a:t> 숫자가 수천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수만개</a:t>
            </a:r>
            <a:r>
              <a:rPr kumimoji="1" lang="ko-KR" altLang="en-US" b="1" dirty="0"/>
              <a:t> 정도로 많다면</a:t>
            </a:r>
            <a:r>
              <a:rPr kumimoji="1" lang="en-US" altLang="ko-KR" b="1" dirty="0"/>
              <a:t>..</a:t>
            </a:r>
          </a:p>
          <a:p>
            <a:r>
              <a:rPr kumimoji="1" lang="en-US" altLang="ko-Kore-KR" b="1" dirty="0"/>
              <a:t>Violin Plot/Ridge Plot </a:t>
            </a:r>
            <a:r>
              <a:rPr kumimoji="1" lang="ko-KR" altLang="en-US" b="1" dirty="0"/>
              <a:t>을 사용할 수 있다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94539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721C9A-49F0-F445-BD60-893C516B90BE}"/>
              </a:ext>
            </a:extLst>
          </p:cNvPr>
          <p:cNvSpPr txBox="1"/>
          <p:nvPr/>
        </p:nvSpPr>
        <p:spPr>
          <a:xfrm>
            <a:off x="3459893" y="271849"/>
            <a:ext cx="18614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400" b="1" dirty="0"/>
              <a:t>데이터</a:t>
            </a:r>
            <a:r>
              <a:rPr kumimoji="1" lang="ko-KR" altLang="en-US" sz="2400" b="1" dirty="0"/>
              <a:t> 변환 </a:t>
            </a:r>
            <a:endParaRPr kumimoji="1" lang="ko-Kore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56BEAA-C8BB-A749-9271-9F78C3E29970}"/>
              </a:ext>
            </a:extLst>
          </p:cNvPr>
          <p:cNvSpPr txBox="1"/>
          <p:nvPr/>
        </p:nvSpPr>
        <p:spPr>
          <a:xfrm>
            <a:off x="642551" y="1013254"/>
            <a:ext cx="6546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흔히</a:t>
            </a:r>
            <a:r>
              <a:rPr kumimoji="1" lang="ko-KR" altLang="en-US" b="1" dirty="0"/>
              <a:t> 많은 표 형식의 데이터는 이렇게 되어 있는 경우가 많으나</a:t>
            </a:r>
            <a:r>
              <a:rPr kumimoji="1" lang="en-US" altLang="ko-KR" b="1" dirty="0"/>
              <a:t>..</a:t>
            </a:r>
            <a:endParaRPr kumimoji="1" lang="ko-Kore-KR" altLang="en-US" b="1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5A7B1AB-3137-304E-B80F-2CD7754E67F3}"/>
              </a:ext>
            </a:extLst>
          </p:cNvPr>
          <p:cNvGraphicFramePr>
            <a:graphicFrameLocks noGrp="1"/>
          </p:cNvGraphicFramePr>
          <p:nvPr/>
        </p:nvGraphicFramePr>
        <p:xfrm>
          <a:off x="102673" y="1662326"/>
          <a:ext cx="5674370" cy="25182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874">
                  <a:extLst>
                    <a:ext uri="{9D8B030D-6E8A-4147-A177-3AD203B41FA5}">
                      <a16:colId xmlns:a16="http://schemas.microsoft.com/office/drawing/2014/main" val="1066461234"/>
                    </a:ext>
                  </a:extLst>
                </a:gridCol>
                <a:gridCol w="1134874">
                  <a:extLst>
                    <a:ext uri="{9D8B030D-6E8A-4147-A177-3AD203B41FA5}">
                      <a16:colId xmlns:a16="http://schemas.microsoft.com/office/drawing/2014/main" val="2696061452"/>
                    </a:ext>
                  </a:extLst>
                </a:gridCol>
                <a:gridCol w="1134874">
                  <a:extLst>
                    <a:ext uri="{9D8B030D-6E8A-4147-A177-3AD203B41FA5}">
                      <a16:colId xmlns:a16="http://schemas.microsoft.com/office/drawing/2014/main" val="3992579745"/>
                    </a:ext>
                  </a:extLst>
                </a:gridCol>
                <a:gridCol w="1134874">
                  <a:extLst>
                    <a:ext uri="{9D8B030D-6E8A-4147-A177-3AD203B41FA5}">
                      <a16:colId xmlns:a16="http://schemas.microsoft.com/office/drawing/2014/main" val="860446713"/>
                    </a:ext>
                  </a:extLst>
                </a:gridCol>
                <a:gridCol w="1134874">
                  <a:extLst>
                    <a:ext uri="{9D8B030D-6E8A-4147-A177-3AD203B41FA5}">
                      <a16:colId xmlns:a16="http://schemas.microsoft.com/office/drawing/2014/main" val="613687754"/>
                    </a:ext>
                  </a:extLst>
                </a:gridCol>
              </a:tblGrid>
              <a:tr h="35765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 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321867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457216"/>
                  </a:ext>
                </a:extLst>
              </a:tr>
              <a:tr h="37947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91276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46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21155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79520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3953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2DF6619-3DF9-5849-BE04-B79D79A7D4DC}"/>
              </a:ext>
            </a:extLst>
          </p:cNvPr>
          <p:cNvGraphicFramePr>
            <a:graphicFrameLocks noGrp="1"/>
          </p:cNvGraphicFramePr>
          <p:nvPr/>
        </p:nvGraphicFramePr>
        <p:xfrm>
          <a:off x="6079524" y="1647998"/>
          <a:ext cx="2829697" cy="444946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198605">
                  <a:extLst>
                    <a:ext uri="{9D8B030D-6E8A-4147-A177-3AD203B41FA5}">
                      <a16:colId xmlns:a16="http://schemas.microsoft.com/office/drawing/2014/main" val="3766763681"/>
                    </a:ext>
                  </a:extLst>
                </a:gridCol>
                <a:gridCol w="1631092">
                  <a:extLst>
                    <a:ext uri="{9D8B030D-6E8A-4147-A177-3AD203B41FA5}">
                      <a16:colId xmlns:a16="http://schemas.microsoft.com/office/drawing/2014/main" val="1000199468"/>
                    </a:ext>
                  </a:extLst>
                </a:gridCol>
              </a:tblGrid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Value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11417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97394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964765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568588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71038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434089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056020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648352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46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155596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3494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…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….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110937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r>
                        <a:rPr lang="en-US" altLang="ko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3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46736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05F4550-F8B9-E844-837D-E298B5E3B431}"/>
              </a:ext>
            </a:extLst>
          </p:cNvPr>
          <p:cNvSpPr txBox="1"/>
          <p:nvPr/>
        </p:nvSpPr>
        <p:spPr>
          <a:xfrm>
            <a:off x="6883435" y="6286495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Long Form</a:t>
            </a:r>
            <a:endParaRPr kumimoji="1" lang="ko-Kore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168FF3-DA61-A24F-A56D-686E3E96D966}"/>
              </a:ext>
            </a:extLst>
          </p:cNvPr>
          <p:cNvSpPr txBox="1"/>
          <p:nvPr/>
        </p:nvSpPr>
        <p:spPr>
          <a:xfrm>
            <a:off x="2238020" y="4261866"/>
            <a:ext cx="136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Wide Form</a:t>
            </a:r>
            <a:endParaRPr kumimoji="1" lang="ko-Kore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06963C-A569-F44B-BF6A-4EF88D0DCE57}"/>
              </a:ext>
            </a:extLst>
          </p:cNvPr>
          <p:cNvSpPr txBox="1"/>
          <p:nvPr/>
        </p:nvSpPr>
        <p:spPr>
          <a:xfrm>
            <a:off x="71986" y="5451135"/>
            <a:ext cx="45000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데이터 시각화를 위해서는 ’</a:t>
            </a:r>
            <a:r>
              <a:rPr kumimoji="1" lang="en-US" altLang="ko-KR" b="1" dirty="0"/>
              <a:t>Long Form’</a:t>
            </a:r>
            <a:r>
              <a:rPr kumimoji="1" lang="ko-KR" altLang="en-US" b="1" dirty="0" err="1"/>
              <a:t>으로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변환해야 하는 경우가 많음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2231123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5C016C-A541-4D43-9114-B5177F9BD05C}"/>
              </a:ext>
            </a:extLst>
          </p:cNvPr>
          <p:cNvSpPr txBox="1"/>
          <p:nvPr/>
        </p:nvSpPr>
        <p:spPr>
          <a:xfrm>
            <a:off x="416888" y="815546"/>
            <a:ext cx="8310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sz="1600" dirty="0"/>
              <a:t>https://s3.amazonaws.com/</a:t>
            </a:r>
            <a:r>
              <a:rPr kumimoji="1" lang="en" altLang="ko-Kore-KR" sz="1600" dirty="0" err="1"/>
              <a:t>assets.datacamp.com</a:t>
            </a:r>
            <a:r>
              <a:rPr kumimoji="1" lang="en" altLang="ko-Kore-KR" sz="1600" dirty="0"/>
              <a:t>/</a:t>
            </a:r>
            <a:r>
              <a:rPr kumimoji="1" lang="en" altLang="ko-Kore-KR" sz="1600" dirty="0" err="1"/>
              <a:t>blog_assets</a:t>
            </a:r>
            <a:r>
              <a:rPr kumimoji="1" lang="en" altLang="ko-Kore-KR" sz="1600" dirty="0"/>
              <a:t>/</a:t>
            </a:r>
            <a:r>
              <a:rPr kumimoji="1" lang="en" altLang="ko-Kore-KR" sz="1600" dirty="0" err="1"/>
              <a:t>Python_Seaborn_Cheat_Sheet.pdf</a:t>
            </a:r>
            <a:endParaRPr kumimoji="1" lang="ko-Kore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64B2B-BD62-7F4C-A1DF-2D57C1B2EEB1}"/>
              </a:ext>
            </a:extLst>
          </p:cNvPr>
          <p:cNvSpPr txBox="1"/>
          <p:nvPr/>
        </p:nvSpPr>
        <p:spPr>
          <a:xfrm>
            <a:off x="2903838" y="195206"/>
            <a:ext cx="2503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Cheat Sheet for Seaborn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79262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22CA0F9-1D84-F54E-A445-81FF8FFA08E3}"/>
              </a:ext>
            </a:extLst>
          </p:cNvPr>
          <p:cNvSpPr txBox="1"/>
          <p:nvPr/>
        </p:nvSpPr>
        <p:spPr>
          <a:xfrm>
            <a:off x="2603090" y="211692"/>
            <a:ext cx="4262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탐색적 데이터 분석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A68BA2-DCFC-5C46-B275-4DCD6DC60E9C}"/>
              </a:ext>
            </a:extLst>
          </p:cNvPr>
          <p:cNvSpPr txBox="1"/>
          <p:nvPr/>
        </p:nvSpPr>
        <p:spPr>
          <a:xfrm>
            <a:off x="501443" y="1523968"/>
            <a:ext cx="839249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많은 데이터 분석의 시작은 데이터의 기본 특성을 파악하는 것 </a:t>
            </a:r>
            <a:endParaRPr kumimoji="1" lang="en-US" altLang="ko-KR" b="1" dirty="0"/>
          </a:p>
          <a:p>
            <a:endParaRPr kumimoji="1" lang="en-US" altLang="ko-Kore-KR" b="1" dirty="0"/>
          </a:p>
          <a:p>
            <a:r>
              <a:rPr kumimoji="1" lang="ko-KR" altLang="en-US" b="1" dirty="0"/>
              <a:t>어떻게 하면 데이터의 기본 특성을 파악할 수 있는가</a:t>
            </a:r>
            <a:r>
              <a:rPr kumimoji="1" lang="en-US" altLang="ko-KR" b="1" dirty="0"/>
              <a:t>?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ore-KR" dirty="0"/>
          </a:p>
          <a:p>
            <a:r>
              <a:rPr kumimoji="1" lang="en-US" altLang="ko-KR" dirty="0"/>
              <a:t>-</a:t>
            </a:r>
            <a:r>
              <a:rPr kumimoji="1" lang="ko-Kore-KR" altLang="en-US" dirty="0"/>
              <a:t> </a:t>
            </a:r>
            <a:r>
              <a:rPr kumimoji="1" lang="ko-KR" altLang="en-US" dirty="0"/>
              <a:t>기술 통계 </a:t>
            </a:r>
            <a:r>
              <a:rPr kumimoji="1" lang="en-US" altLang="ko-KR" dirty="0"/>
              <a:t>(Descriptive Statistics) : </a:t>
            </a:r>
            <a:r>
              <a:rPr kumimoji="1" lang="ko-KR" altLang="en-US" dirty="0"/>
              <a:t>평균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분산</a:t>
            </a:r>
            <a:r>
              <a:rPr kumimoji="1" lang="en-US" altLang="ko-KR" dirty="0"/>
              <a:t>,</a:t>
            </a:r>
            <a:r>
              <a:rPr kumimoji="1" lang="ko-KR" altLang="en-US" dirty="0"/>
              <a:t> 표준편차</a:t>
            </a:r>
            <a:r>
              <a:rPr kumimoji="1" lang="en-US" altLang="ko-KR" dirty="0"/>
              <a:t>,</a:t>
            </a:r>
            <a:r>
              <a:rPr kumimoji="1" lang="ko-KR" altLang="en-US" dirty="0"/>
              <a:t> 중앙값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최빈값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사분위값</a:t>
            </a:r>
            <a:r>
              <a:rPr kumimoji="1" lang="en-US" altLang="ko-KR" dirty="0"/>
              <a:t>..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827395-E742-7045-A04E-D8FDD19AD54C}"/>
              </a:ext>
            </a:extLst>
          </p:cNvPr>
          <p:cNvSpPr txBox="1"/>
          <p:nvPr/>
        </p:nvSpPr>
        <p:spPr>
          <a:xfrm>
            <a:off x="501443" y="3001296"/>
            <a:ext cx="2323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시각화 </a:t>
            </a:r>
            <a:r>
              <a:rPr kumimoji="1" lang="en-US" altLang="ko-KR" dirty="0"/>
              <a:t>(Visualization)</a:t>
            </a:r>
            <a:endParaRPr kumimoji="1" lang="ko-Kore-KR" altLang="en-US" dirty="0"/>
          </a:p>
        </p:txBody>
      </p:sp>
      <p:pic>
        <p:nvPicPr>
          <p:cNvPr id="8" name="그림 7" descr="지도, 텍스트, 남자이(가) 표시된 사진&#10;&#10;자동 생성된 설명">
            <a:extLst>
              <a:ext uri="{FF2B5EF4-FFF2-40B4-BE49-F238E27FC236}">
                <a16:creationId xmlns:a16="http://schemas.microsoft.com/office/drawing/2014/main" id="{60BE5C2E-F552-1D4E-8C82-4E979DFBC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44" y="3544909"/>
            <a:ext cx="4203292" cy="26616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4DD595-B5C0-2D4B-8B33-FFB45BB0CECE}"/>
              </a:ext>
            </a:extLst>
          </p:cNvPr>
          <p:cNvSpPr txBox="1"/>
          <p:nvPr/>
        </p:nvSpPr>
        <p:spPr>
          <a:xfrm>
            <a:off x="3068280" y="769282"/>
            <a:ext cx="368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Exploratory data analysis (EDA)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A6C40C-48ED-7D45-9560-05AD8A2B7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768" y="3544909"/>
            <a:ext cx="3709353" cy="24674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ED1723-D104-3842-A9B2-9D2DB0D62B2D}"/>
              </a:ext>
            </a:extLst>
          </p:cNvPr>
          <p:cNvSpPr txBox="1"/>
          <p:nvPr/>
        </p:nvSpPr>
        <p:spPr>
          <a:xfrm>
            <a:off x="1663203" y="6280214"/>
            <a:ext cx="5739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탐색적 데이터 분석을 통하여 가설을 정립하고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그 이후에 이 가설이 맞는지를 추론 통계를 통하여 입증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575345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498D89-E719-4449-9279-54A8229E9ECA}"/>
              </a:ext>
            </a:extLst>
          </p:cNvPr>
          <p:cNvSpPr txBox="1"/>
          <p:nvPr/>
        </p:nvSpPr>
        <p:spPr>
          <a:xfrm>
            <a:off x="2603090" y="211692"/>
            <a:ext cx="3082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데이터 시각화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3CB39-B1C7-6D44-8C75-17D72AFBB77F}"/>
              </a:ext>
            </a:extLst>
          </p:cNvPr>
          <p:cNvSpPr txBox="1"/>
          <p:nvPr/>
        </p:nvSpPr>
        <p:spPr>
          <a:xfrm>
            <a:off x="202053" y="1243748"/>
            <a:ext cx="8739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데이터 시각화를 의식하지 않아도 우리는 연구를 하려면 필연적으로 데이터 시각화를</a:t>
            </a:r>
            <a:endParaRPr kumimoji="1" lang="en-US" altLang="ko-KR" b="1" dirty="0"/>
          </a:p>
          <a:p>
            <a:r>
              <a:rPr kumimoji="1" lang="ko-KR" altLang="en-US" b="1" dirty="0"/>
              <a:t>해야 한다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E52F398-0D51-434C-A44E-69E626F2B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17" y="1890079"/>
            <a:ext cx="4973272" cy="41331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F187E4-08F7-D345-9BF1-D88F22922C19}"/>
              </a:ext>
            </a:extLst>
          </p:cNvPr>
          <p:cNvSpPr txBox="1"/>
          <p:nvPr/>
        </p:nvSpPr>
        <p:spPr>
          <a:xfrm>
            <a:off x="827860" y="5838605"/>
            <a:ext cx="1775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Jo </a:t>
            </a:r>
            <a:r>
              <a:rPr kumimoji="1" lang="en-US" altLang="ko-Kore-KR" i="1" dirty="0"/>
              <a:t>et al. </a:t>
            </a:r>
            <a:r>
              <a:rPr kumimoji="1" lang="en-US" altLang="ko-Kore-KR" dirty="0"/>
              <a:t>JCS 2015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4B950D-786F-3E46-B9AF-6DF6D66C7F94}"/>
              </a:ext>
            </a:extLst>
          </p:cNvPr>
          <p:cNvSpPr txBox="1"/>
          <p:nvPr/>
        </p:nvSpPr>
        <p:spPr>
          <a:xfrm>
            <a:off x="5138163" y="5291086"/>
            <a:ext cx="4751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지놈</a:t>
            </a:r>
            <a:r>
              <a:rPr kumimoji="1" lang="ko-KR" altLang="en-US" dirty="0"/>
              <a:t> 스케일의 연구가 아닌 소규모 연구에서도 데이터 시각화는 기본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83752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25142" y="0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강의 계획서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C271A3-99F3-E64C-9DB0-9E30DDAC44F1}"/>
              </a:ext>
            </a:extLst>
          </p:cNvPr>
          <p:cNvSpPr txBox="1"/>
          <p:nvPr/>
        </p:nvSpPr>
        <p:spPr>
          <a:xfrm>
            <a:off x="7406024" y="2151543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활용</a:t>
            </a:r>
            <a:r>
              <a:rPr kumimoji="1" lang="ko-KR" altLang="en-US" b="1" dirty="0"/>
              <a:t> 기본기술</a:t>
            </a:r>
            <a:endParaRPr kumimoji="1" lang="ko-Kore-KR" altLang="en-US" b="1" dirty="0"/>
          </a:p>
        </p:txBody>
      </p:sp>
      <p:graphicFrame>
        <p:nvGraphicFramePr>
          <p:cNvPr id="8" name="Table 1">
            <a:extLst>
              <a:ext uri="{FF2B5EF4-FFF2-40B4-BE49-F238E27FC236}">
                <a16:creationId xmlns:a16="http://schemas.microsoft.com/office/drawing/2014/main" id="{656EFDF4-19F3-5B4E-88C0-CA0764DFA9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140043"/>
              </p:ext>
            </p:extLst>
          </p:nvPr>
        </p:nvGraphicFramePr>
        <p:xfrm>
          <a:off x="476926" y="646331"/>
          <a:ext cx="6876011" cy="5715615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0155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604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980"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수업내용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067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강의 개요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Unix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커맨드 라인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BLAST -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텍스트 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프로세싱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/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쉘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스크립팅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54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4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프로그래밍과 </a:t>
                      </a:r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Jupyter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Notebook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5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2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6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분석과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Pandas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시각화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8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파이썬을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이용한 기초 통계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의 기초 사용법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8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10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을 이용한 데이터 분석</a:t>
                      </a:r>
                      <a:endParaRPr lang="en-US" altLang="ko-Kore-KR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9989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11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을 이용한 시각화 및 통계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분석 </a:t>
                      </a:r>
                      <a:r>
                        <a:rPr lang="en-US" altLang="ko-KR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Kallisto</a:t>
                      </a:r>
                      <a:endParaRPr lang="en-US" b="1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13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네트워크 분석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Differential Gene Expression</a:t>
                      </a:r>
                      <a:endParaRPr lang="en-US" b="1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14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Network Analysis and Go </a:t>
                      </a:r>
                      <a:endParaRPr lang="en-US" b="1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B5E836D-407E-9147-8118-530F41667C15}"/>
              </a:ext>
            </a:extLst>
          </p:cNvPr>
          <p:cNvSpPr txBox="1"/>
          <p:nvPr/>
        </p:nvSpPr>
        <p:spPr>
          <a:xfrm>
            <a:off x="7406024" y="2151543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활용</a:t>
            </a:r>
            <a:r>
              <a:rPr kumimoji="1" lang="ko-KR" altLang="en-US" b="1" dirty="0"/>
              <a:t> 기본기술</a:t>
            </a:r>
            <a:endParaRPr kumimoji="1" lang="ko-Kore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218B7E-3FB7-314F-B217-30B66CF99A18}"/>
              </a:ext>
            </a:extLst>
          </p:cNvPr>
          <p:cNvSpPr txBox="1"/>
          <p:nvPr/>
        </p:nvSpPr>
        <p:spPr>
          <a:xfrm>
            <a:off x="7406024" y="540392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전사체</a:t>
            </a:r>
            <a:r>
              <a:rPr kumimoji="1" lang="ko-KR" altLang="en-US" b="1" dirty="0"/>
              <a:t> 분석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70549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A0730D-B566-A34A-832A-267E3297347E}"/>
              </a:ext>
            </a:extLst>
          </p:cNvPr>
          <p:cNvSpPr txBox="1"/>
          <p:nvPr/>
        </p:nvSpPr>
        <p:spPr>
          <a:xfrm>
            <a:off x="1194014" y="256662"/>
            <a:ext cx="7160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데이터 시각화를 위한 소프트웨어 </a:t>
            </a:r>
            <a:endParaRPr lang="en-US" sz="3600" b="1" dirty="0">
              <a:latin typeface="Arial"/>
              <a:cs typeface="Arial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855455B-BACA-6D40-B41D-AC61BD06D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829" y="1337726"/>
            <a:ext cx="5241763" cy="41825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C0C219-C24E-5C44-B2D1-7F523D27F7A5}"/>
              </a:ext>
            </a:extLst>
          </p:cNvPr>
          <p:cNvSpPr txBox="1"/>
          <p:nvPr/>
        </p:nvSpPr>
        <p:spPr>
          <a:xfrm>
            <a:off x="259626" y="5740572"/>
            <a:ext cx="6787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엑셀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그러나 엑셀은 주로 금융 데이터를 다루기 위한 소프트웨어이므로</a:t>
            </a:r>
            <a:endParaRPr kumimoji="1" lang="en-US" altLang="ko-KR" dirty="0"/>
          </a:p>
          <a:p>
            <a:r>
              <a:rPr kumimoji="1" lang="ko-KR" altLang="en-US" dirty="0"/>
              <a:t>과학적인 시각화에 반드시 적합하지는 않다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7425413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4FED430-9418-1A49-9B28-57B9380D8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" y="1956873"/>
            <a:ext cx="4172637" cy="27800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B781CF-69B6-BD42-A80D-955823DC1847}"/>
              </a:ext>
            </a:extLst>
          </p:cNvPr>
          <p:cNvSpPr txBox="1"/>
          <p:nvPr/>
        </p:nvSpPr>
        <p:spPr>
          <a:xfrm>
            <a:off x="2120752" y="257713"/>
            <a:ext cx="4724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전용 상용 소프트웨어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E3B549-76D3-CD4F-B574-A95B843F95A0}"/>
              </a:ext>
            </a:extLst>
          </p:cNvPr>
          <p:cNvSpPr txBox="1"/>
          <p:nvPr/>
        </p:nvSpPr>
        <p:spPr>
          <a:xfrm>
            <a:off x="1543986" y="1587541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 err="1">
                <a:latin typeface="Arial" panose="020B0604020202020204" pitchFamily="34" charset="0"/>
                <a:cs typeface="Arial" panose="020B0604020202020204" pitchFamily="34" charset="0"/>
              </a:rPr>
              <a:t>Graphpad</a:t>
            </a:r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 Prism 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682C676-801B-924F-8B04-D45993061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482" y="1956544"/>
            <a:ext cx="4630929" cy="29449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90AC35-D362-FD4A-ADF4-7F7246E9B454}"/>
              </a:ext>
            </a:extLst>
          </p:cNvPr>
          <p:cNvSpPr txBox="1"/>
          <p:nvPr/>
        </p:nvSpPr>
        <p:spPr>
          <a:xfrm>
            <a:off x="6145967" y="1587541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Origin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7EB432-8BB1-3445-9A8B-E66EE47CF8D6}"/>
              </a:ext>
            </a:extLst>
          </p:cNvPr>
          <p:cNvSpPr txBox="1"/>
          <p:nvPr/>
        </p:nvSpPr>
        <p:spPr>
          <a:xfrm>
            <a:off x="1049311" y="5486400"/>
            <a:ext cx="73597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비싸다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기능이 제한적 </a:t>
            </a:r>
            <a:endParaRPr kumimoji="1" lang="en-US" altLang="ko-KR" dirty="0"/>
          </a:p>
          <a:p>
            <a:r>
              <a:rPr kumimoji="1" lang="ko-KR" altLang="en-US" dirty="0"/>
              <a:t>대량의 </a:t>
            </a:r>
            <a:r>
              <a:rPr kumimoji="1" lang="ko-KR" altLang="en-US" dirty="0" err="1"/>
              <a:t>지놈</a:t>
            </a:r>
            <a:r>
              <a:rPr kumimoji="1" lang="ko-KR" altLang="en-US" dirty="0"/>
              <a:t> 수준의 데이터와 연동하여 사용하기에는 적합하지는 않다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ore-KR" dirty="0"/>
          </a:p>
          <a:p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AC83C4-1AC2-C241-B019-88394849AD5E}"/>
              </a:ext>
            </a:extLst>
          </p:cNvPr>
          <p:cNvSpPr txBox="1"/>
          <p:nvPr/>
        </p:nvSpPr>
        <p:spPr>
          <a:xfrm>
            <a:off x="1049311" y="4824595"/>
            <a:ext cx="4908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비교적 수월하게 </a:t>
            </a:r>
            <a:r>
              <a:rPr kumimoji="1" lang="en-US" altLang="ko-KR" b="1" dirty="0"/>
              <a:t>(</a:t>
            </a:r>
            <a:r>
              <a:rPr kumimoji="1" lang="ko-KR" altLang="en-US" b="1" dirty="0">
                <a:solidFill>
                  <a:srgbClr val="FF0000"/>
                </a:solidFill>
              </a:rPr>
              <a:t>컴맹도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시각화를 할 수 있다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940251-2A6A-3C4D-AA22-E71BB36F8CB1}"/>
              </a:ext>
            </a:extLst>
          </p:cNvPr>
          <p:cNvSpPr txBox="1"/>
          <p:nvPr/>
        </p:nvSpPr>
        <p:spPr>
          <a:xfrm>
            <a:off x="239140" y="482459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AFC9D5-C93E-884E-B310-7E22DF484DAA}"/>
              </a:ext>
            </a:extLst>
          </p:cNvPr>
          <p:cNvSpPr txBox="1"/>
          <p:nvPr/>
        </p:nvSpPr>
        <p:spPr>
          <a:xfrm>
            <a:off x="239140" y="578972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단</a:t>
            </a:r>
          </a:p>
        </p:txBody>
      </p:sp>
    </p:spTree>
    <p:extLst>
      <p:ext uri="{BB962C8B-B14F-4D97-AF65-F5344CB8AC3E}">
        <p14:creationId xmlns:p14="http://schemas.microsoft.com/office/powerpoint/2010/main" val="2661717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F1769A-2ADF-7B42-8275-5841D92C2279}"/>
              </a:ext>
            </a:extLst>
          </p:cNvPr>
          <p:cNvSpPr txBox="1"/>
          <p:nvPr/>
        </p:nvSpPr>
        <p:spPr>
          <a:xfrm>
            <a:off x="2120752" y="257713"/>
            <a:ext cx="6288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/>
                <a:cs typeface="Arial"/>
              </a:rPr>
              <a:t>Python</a:t>
            </a:r>
            <a:r>
              <a:rPr lang="ko-KR" altLang="en-US" sz="3600" b="1" dirty="0">
                <a:latin typeface="Arial"/>
                <a:cs typeface="Arial"/>
              </a:rPr>
              <a:t>에서의 데이터 시각화 </a:t>
            </a:r>
            <a:endParaRPr lang="en-US" sz="3600" b="1" dirty="0">
              <a:latin typeface="Arial"/>
              <a:cs typeface="Arial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002133-5F18-CD49-92FF-147E0FA94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053" y="2551697"/>
            <a:ext cx="4343610" cy="4306303"/>
          </a:xfrm>
          <a:prstGeom prst="rect">
            <a:avLst/>
          </a:prstGeom>
        </p:spPr>
      </p:pic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1D35ADB8-EF47-1F41-99FC-A1B4B475D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1053" y="1033409"/>
            <a:ext cx="9144000" cy="172379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C205CE2-ACEB-AD44-8578-262256BD7B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009" y="2821888"/>
            <a:ext cx="4359938" cy="39714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9507D-0817-6A43-8373-5C41EE0ED403}"/>
              </a:ext>
            </a:extLst>
          </p:cNvPr>
          <p:cNvSpPr txBox="1"/>
          <p:nvPr/>
        </p:nvSpPr>
        <p:spPr>
          <a:xfrm>
            <a:off x="2643502" y="6553350"/>
            <a:ext cx="4049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matplotlib.org</a:t>
            </a:r>
            <a:r>
              <a:rPr kumimoji="1" lang="en" altLang="ko-Kore-KR" dirty="0"/>
              <a:t>/gallery/</a:t>
            </a:r>
            <a:r>
              <a:rPr kumimoji="1" lang="en" altLang="ko-Kore-KR" dirty="0" err="1"/>
              <a:t>index.html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19998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192515-C380-F14F-B15D-A86FE691C295}"/>
              </a:ext>
            </a:extLst>
          </p:cNvPr>
          <p:cNvSpPr txBox="1"/>
          <p:nvPr/>
        </p:nvSpPr>
        <p:spPr>
          <a:xfrm>
            <a:off x="3436375" y="265470"/>
            <a:ext cx="1622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>
                <a:latin typeface="Arial" panose="020B0604020202020204" pitchFamily="34" charset="0"/>
                <a:cs typeface="Arial" panose="020B0604020202020204" pitchFamily="34" charset="0"/>
              </a:rPr>
              <a:t>Seaborn</a:t>
            </a:r>
            <a:endParaRPr kumimoji="1" lang="ko-Kore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 descr="지도, 스크린샷이(가) 표시된 사진&#10;&#10;자동 생성된 설명">
            <a:extLst>
              <a:ext uri="{FF2B5EF4-FFF2-40B4-BE49-F238E27FC236}">
                <a16:creationId xmlns:a16="http://schemas.microsoft.com/office/drawing/2014/main" id="{054A7B79-1C51-1944-AA5B-225C1D04A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6" y="1208342"/>
            <a:ext cx="3079714" cy="2345165"/>
          </a:xfrm>
          <a:prstGeom prst="rect">
            <a:avLst/>
          </a:prstGeom>
        </p:spPr>
      </p:pic>
      <p:pic>
        <p:nvPicPr>
          <p:cNvPr id="8" name="그림 7" descr="텍스트, 하얀색, 사진, 테이블이(가) 표시된 사진&#10;&#10;자동 생성된 설명">
            <a:extLst>
              <a:ext uri="{FF2B5EF4-FFF2-40B4-BE49-F238E27FC236}">
                <a16:creationId xmlns:a16="http://schemas.microsoft.com/office/drawing/2014/main" id="{A2EBF0C3-9DD4-3142-BF81-DC3D4ECE4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6702" y="3744640"/>
            <a:ext cx="2864465" cy="28536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D76F68-C1F4-084C-A33D-DBCA5A41E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53" y="3744640"/>
            <a:ext cx="3235622" cy="2700406"/>
          </a:xfrm>
          <a:prstGeom prst="rect">
            <a:avLst/>
          </a:prstGeom>
        </p:spPr>
      </p:pic>
      <p:pic>
        <p:nvPicPr>
          <p:cNvPr id="12" name="그림 11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5E64B2A4-EED9-5148-94CF-91C7E957F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3175" y="1460055"/>
            <a:ext cx="3629409" cy="2093452"/>
          </a:xfrm>
          <a:prstGeom prst="rect">
            <a:avLst/>
          </a:prstGeom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6F1AE84F-316F-7A4B-8710-EDE60FBC8A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1495" y="2838155"/>
            <a:ext cx="2422140" cy="234516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E210173-5A41-4E49-88A0-AF27BC3E9586}"/>
              </a:ext>
            </a:extLst>
          </p:cNvPr>
          <p:cNvSpPr txBox="1"/>
          <p:nvPr/>
        </p:nvSpPr>
        <p:spPr>
          <a:xfrm>
            <a:off x="344774" y="929390"/>
            <a:ext cx="2724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seaborn.pydata.org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106545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C94731-E832-3A48-9B58-4A38322E1909}"/>
              </a:ext>
            </a:extLst>
          </p:cNvPr>
          <p:cNvSpPr txBox="1"/>
          <p:nvPr/>
        </p:nvSpPr>
        <p:spPr>
          <a:xfrm>
            <a:off x="977988" y="220500"/>
            <a:ext cx="6426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파이썬을</a:t>
            </a:r>
            <a:r>
              <a:rPr kumimoji="1"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이용한 데이터 시각화의 단계 </a:t>
            </a:r>
            <a:endParaRPr kumimoji="1" lang="ko-Kore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4A27F8-90E7-BD42-ACA0-FCDE7A6A2269}"/>
              </a:ext>
            </a:extLst>
          </p:cNvPr>
          <p:cNvSpPr txBox="1"/>
          <p:nvPr/>
        </p:nvSpPr>
        <p:spPr>
          <a:xfrm>
            <a:off x="1918742" y="1109272"/>
            <a:ext cx="4198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생정보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소프트웨어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외부 데이터베이스 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DD153-3C60-2E42-B630-8CA196EC1A7D}"/>
              </a:ext>
            </a:extLst>
          </p:cNvPr>
          <p:cNvSpPr txBox="1"/>
          <p:nvPr/>
        </p:nvSpPr>
        <p:spPr>
          <a:xfrm>
            <a:off x="3025711" y="230306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Pandas </a:t>
            </a:r>
            <a:r>
              <a:rPr kumimoji="1"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7D019D-2DD1-4B40-95D3-5E4DC93B121F}"/>
              </a:ext>
            </a:extLst>
          </p:cNvPr>
          <p:cNvSpPr txBox="1"/>
          <p:nvPr/>
        </p:nvSpPr>
        <p:spPr>
          <a:xfrm>
            <a:off x="2157563" y="3550579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데이터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정리 및 추출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시각화를 위한 변형  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A4D7A4-74CB-584A-9CDD-AF501683FEF0}"/>
              </a:ext>
            </a:extLst>
          </p:cNvPr>
          <p:cNvSpPr txBox="1"/>
          <p:nvPr/>
        </p:nvSpPr>
        <p:spPr>
          <a:xfrm>
            <a:off x="2996168" y="4631474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Seaborn / Matplotlib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06EC4B-437E-AF47-BFED-6DD3D6059055}"/>
              </a:ext>
            </a:extLst>
          </p:cNvPr>
          <p:cNvSpPr txBox="1"/>
          <p:nvPr/>
        </p:nvSpPr>
        <p:spPr>
          <a:xfrm>
            <a:off x="1988860" y="5917181"/>
            <a:ext cx="3736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Figure Export as pdf</a:t>
            </a:r>
          </a:p>
          <a:p>
            <a:pPr algn="ctr"/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(Postprocessing in illustrator?)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F7783D92-C136-E240-9A81-FAAEA1679A79}"/>
              </a:ext>
            </a:extLst>
          </p:cNvPr>
          <p:cNvSpPr/>
          <p:nvPr/>
        </p:nvSpPr>
        <p:spPr>
          <a:xfrm>
            <a:off x="3650972" y="1553497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아래쪽 화살표[D] 12">
            <a:extLst>
              <a:ext uri="{FF2B5EF4-FFF2-40B4-BE49-F238E27FC236}">
                <a16:creationId xmlns:a16="http://schemas.microsoft.com/office/drawing/2014/main" id="{6D629215-01DD-3E4F-B028-D3A6507FEDF7}"/>
              </a:ext>
            </a:extLst>
          </p:cNvPr>
          <p:cNvSpPr/>
          <p:nvPr/>
        </p:nvSpPr>
        <p:spPr>
          <a:xfrm>
            <a:off x="3650972" y="2772553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아래쪽 화살표[D] 13">
            <a:extLst>
              <a:ext uri="{FF2B5EF4-FFF2-40B4-BE49-F238E27FC236}">
                <a16:creationId xmlns:a16="http://schemas.microsoft.com/office/drawing/2014/main" id="{1ECC720C-774B-C14B-9EDA-D8560A9D972F}"/>
              </a:ext>
            </a:extLst>
          </p:cNvPr>
          <p:cNvSpPr/>
          <p:nvPr/>
        </p:nvSpPr>
        <p:spPr>
          <a:xfrm>
            <a:off x="3636652" y="4044570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아래쪽 화살표[D] 14">
            <a:extLst>
              <a:ext uri="{FF2B5EF4-FFF2-40B4-BE49-F238E27FC236}">
                <a16:creationId xmlns:a16="http://schemas.microsoft.com/office/drawing/2014/main" id="{6AA2C8BC-592A-4441-A8AE-4B2BD8A63DBA}"/>
              </a:ext>
            </a:extLst>
          </p:cNvPr>
          <p:cNvSpPr/>
          <p:nvPr/>
        </p:nvSpPr>
        <p:spPr>
          <a:xfrm>
            <a:off x="3650972" y="5183262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254575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B8F1A2-99DB-0949-AF25-D8B1B2EDFCED}"/>
              </a:ext>
            </a:extLst>
          </p:cNvPr>
          <p:cNvSpPr txBox="1"/>
          <p:nvPr/>
        </p:nvSpPr>
        <p:spPr>
          <a:xfrm>
            <a:off x="3120320" y="464696"/>
            <a:ext cx="29033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 err="1"/>
              <a:t>iPython</a:t>
            </a:r>
            <a:r>
              <a:rPr kumimoji="1" lang="en-US" altLang="ko-Kore-KR" sz="2800" b="1" dirty="0"/>
              <a:t> Notebook</a:t>
            </a:r>
            <a:endParaRPr kumimoji="1" lang="ko-Kore-KR" altLang="en-US" sz="2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ECA067-C4E0-BF45-BD0B-4C52F9FD74D9}"/>
              </a:ext>
            </a:extLst>
          </p:cNvPr>
          <p:cNvSpPr txBox="1"/>
          <p:nvPr/>
        </p:nvSpPr>
        <p:spPr>
          <a:xfrm>
            <a:off x="148281" y="1543239"/>
            <a:ext cx="554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Chapter 6.ipynb </a:t>
            </a:r>
            <a:r>
              <a:rPr kumimoji="1" lang="ko-KR" altLang="en-US" dirty="0"/>
              <a:t>와 </a:t>
            </a:r>
            <a:r>
              <a:rPr kumimoji="1" lang="en-US" altLang="ko-KR" dirty="0" err="1"/>
              <a:t>knockdown.xlsx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다운로드받을</a:t>
            </a:r>
            <a:r>
              <a:rPr kumimoji="1" lang="ko-KR" altLang="en-US" dirty="0"/>
              <a:t> 것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4283A3-DEA1-1F43-A069-D1E061108D2A}"/>
              </a:ext>
            </a:extLst>
          </p:cNvPr>
          <p:cNvSpPr txBox="1"/>
          <p:nvPr/>
        </p:nvSpPr>
        <p:spPr>
          <a:xfrm>
            <a:off x="148281" y="2543446"/>
            <a:ext cx="219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오늘</a:t>
            </a:r>
            <a:r>
              <a:rPr kumimoji="1" lang="ko-KR" altLang="en-US" b="1" dirty="0"/>
              <a:t> 수행할 시각화 </a:t>
            </a:r>
            <a:endParaRPr kumimoji="1" lang="ko-Kore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B02A2E-A8DC-BA4E-BF2F-4874F2F65A3A}"/>
              </a:ext>
            </a:extLst>
          </p:cNvPr>
          <p:cNvSpPr txBox="1"/>
          <p:nvPr/>
        </p:nvSpPr>
        <p:spPr>
          <a:xfrm>
            <a:off x="148281" y="3206559"/>
            <a:ext cx="84583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데이터의</a:t>
            </a:r>
            <a:r>
              <a:rPr kumimoji="1" lang="ko-KR" altLang="en-US" b="1" dirty="0"/>
              <a:t> 규모에 따라서 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데이터 포인트 약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개 이내의 소규모의 데이터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세포 실험 데이터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데이터 포인트 </a:t>
            </a:r>
            <a:r>
              <a:rPr kumimoji="1" lang="ko-KR" altLang="en-US" dirty="0" err="1"/>
              <a:t>수천개</a:t>
            </a:r>
            <a:r>
              <a:rPr kumimoji="1" lang="ko-KR" altLang="en-US" dirty="0"/>
              <a:t> 이내의 중규모 데이터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Covid-19 </a:t>
            </a:r>
            <a:r>
              <a:rPr kumimoji="1" lang="ko-KR" altLang="en-US" dirty="0" err="1"/>
              <a:t>확진자</a:t>
            </a:r>
            <a:r>
              <a:rPr kumimoji="1" lang="ko-KR" altLang="en-US" dirty="0"/>
              <a:t> 데이터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데이터</a:t>
            </a:r>
            <a:r>
              <a:rPr kumimoji="1" lang="ko-KR" altLang="en-US" dirty="0"/>
              <a:t> 포인트 수만</a:t>
            </a:r>
            <a:r>
              <a:rPr kumimoji="1" lang="en-US" altLang="ko-KR" dirty="0"/>
              <a:t>-</a:t>
            </a:r>
            <a:r>
              <a:rPr kumimoji="1" lang="ko-KR" altLang="en-US" dirty="0" err="1"/>
              <a:t>수십만개</a:t>
            </a:r>
            <a:r>
              <a:rPr kumimoji="1" lang="ko-KR" altLang="en-US" dirty="0"/>
              <a:t> 정도의 대규모 데이터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Arabidopsis Expression Data</a:t>
            </a:r>
            <a:endParaRPr kumimoji="1" lang="en-US" altLang="ko-Kore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3B3C0A-0B9E-F943-B2F9-EAC2D22173CB}"/>
              </a:ext>
            </a:extLst>
          </p:cNvPr>
          <p:cNvSpPr txBox="1"/>
          <p:nvPr/>
        </p:nvSpPr>
        <p:spPr>
          <a:xfrm>
            <a:off x="148280" y="5239211"/>
            <a:ext cx="259878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시각화의</a:t>
            </a:r>
            <a:r>
              <a:rPr kumimoji="1" lang="ko-KR" altLang="en-US" b="1" dirty="0"/>
              <a:t> 종류에 따라서</a:t>
            </a:r>
            <a:endParaRPr kumimoji="1" lang="en-US" altLang="ko-KR" b="1" dirty="0"/>
          </a:p>
          <a:p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Boxplot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Heat Map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Histogram</a:t>
            </a:r>
          </a:p>
        </p:txBody>
      </p:sp>
    </p:spTree>
    <p:extLst>
      <p:ext uri="{BB962C8B-B14F-4D97-AF65-F5344CB8AC3E}">
        <p14:creationId xmlns:p14="http://schemas.microsoft.com/office/powerpoint/2010/main" val="40372913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B299D4-4AF8-BC40-B63F-32A62AFB82A1}"/>
              </a:ext>
            </a:extLst>
          </p:cNvPr>
          <p:cNvSpPr txBox="1"/>
          <p:nvPr/>
        </p:nvSpPr>
        <p:spPr>
          <a:xfrm>
            <a:off x="3120320" y="464696"/>
            <a:ext cx="25880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/>
              <a:t>‘Dynamite Plot’ </a:t>
            </a:r>
            <a:endParaRPr kumimoji="1" lang="ko-Kore-KR" altLang="en-US" sz="2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35BC481-EDB3-3948-AF2C-2C9207DC6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73" y="1430736"/>
            <a:ext cx="3425120" cy="4281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920406-F057-5549-97F6-B0C27A976ED8}"/>
              </a:ext>
            </a:extLst>
          </p:cNvPr>
          <p:cNvSpPr txBox="1"/>
          <p:nvPr/>
        </p:nvSpPr>
        <p:spPr>
          <a:xfrm>
            <a:off x="3842950" y="1569308"/>
            <a:ext cx="4819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복수의 샘플의 평균값과 이의 </a:t>
            </a:r>
            <a:r>
              <a:rPr kumimoji="1" lang="en-US" altLang="ko-KR" dirty="0"/>
              <a:t>Standard Error of Mean</a:t>
            </a:r>
            <a:r>
              <a:rPr kumimoji="1" lang="ko-KR" altLang="en-US" dirty="0"/>
              <a:t>을 막대그래프와 </a:t>
            </a:r>
            <a:r>
              <a:rPr kumimoji="1" lang="en-US" altLang="ko-KR" dirty="0"/>
              <a:t>Error Bar </a:t>
            </a:r>
            <a:r>
              <a:rPr kumimoji="1" lang="ko-KR" altLang="en-US" dirty="0"/>
              <a:t>로 표시</a:t>
            </a:r>
            <a:r>
              <a:rPr kumimoji="1" lang="en-US" altLang="ko-KR" dirty="0"/>
              <a:t>..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7A430D-7E8C-5A4E-91B5-65429E52CF3B}"/>
              </a:ext>
            </a:extLst>
          </p:cNvPr>
          <p:cNvSpPr txBox="1"/>
          <p:nvPr/>
        </p:nvSpPr>
        <p:spPr>
          <a:xfrm>
            <a:off x="3863119" y="2889364"/>
            <a:ext cx="3690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그러나</a:t>
            </a:r>
            <a:r>
              <a:rPr kumimoji="1" lang="ko-KR" altLang="en-US" b="1" dirty="0"/>
              <a:t> 여러가지 문제점이 있는데</a:t>
            </a:r>
            <a:r>
              <a:rPr kumimoji="1" lang="en-US" altLang="ko-KR" b="1" dirty="0"/>
              <a:t>..</a:t>
            </a:r>
            <a:endParaRPr kumimoji="1" lang="ko-Kore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7BC0FC-A84D-0341-98AF-77C34E6AD90B}"/>
              </a:ext>
            </a:extLst>
          </p:cNvPr>
          <p:cNvSpPr txBox="1"/>
          <p:nvPr/>
        </p:nvSpPr>
        <p:spPr>
          <a:xfrm>
            <a:off x="3690759" y="3768812"/>
            <a:ext cx="51235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/>
              <a:t>샘플의 분포에 대한 정보가 없다</a:t>
            </a:r>
            <a:r>
              <a:rPr kumimoji="1"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반복의  횟수에 대한 정보가 없다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극단적으로 다른 분포의 샘플을 같은 모양으로</a:t>
            </a:r>
            <a:endParaRPr kumimoji="1" lang="en-US" altLang="ko-KR" dirty="0"/>
          </a:p>
          <a:p>
            <a:r>
              <a:rPr kumimoji="1" lang="ko-KR" altLang="en-US" dirty="0"/>
              <a:t>표시함으로써 왜곡이 발생한다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35255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AC38826-7A36-1749-A99B-3CF5CDDEC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78" y="1448830"/>
            <a:ext cx="7068065" cy="44175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EE3B61-FA82-3643-A80A-106327C03F14}"/>
              </a:ext>
            </a:extLst>
          </p:cNvPr>
          <p:cNvSpPr txBox="1"/>
          <p:nvPr/>
        </p:nvSpPr>
        <p:spPr>
          <a:xfrm>
            <a:off x="593124" y="802499"/>
            <a:ext cx="3575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＇</a:t>
            </a:r>
            <a:r>
              <a:rPr kumimoji="1" lang="en-US" altLang="ko-Kore-KR" dirty="0"/>
              <a:t>Dynamite Plot’ 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으로는</a:t>
            </a:r>
            <a:r>
              <a:rPr kumimoji="1" lang="ko-KR" altLang="en-US" dirty="0"/>
              <a:t> 분명히</a:t>
            </a:r>
            <a:endParaRPr kumimoji="1" lang="en-US" altLang="ko-KR" dirty="0"/>
          </a:p>
          <a:p>
            <a:r>
              <a:rPr kumimoji="1" lang="ko-KR" altLang="en-US" dirty="0"/>
              <a:t>통계적으로 유의한 것처럼 보이나</a:t>
            </a:r>
            <a:endParaRPr kumimoji="1" lang="ko-Kore-KR" altLang="en-US" dirty="0"/>
          </a:p>
        </p:txBody>
      </p:sp>
      <p:sp>
        <p:nvSpPr>
          <p:cNvPr id="6" name="왼쪽 화살표[L] 5">
            <a:extLst>
              <a:ext uri="{FF2B5EF4-FFF2-40B4-BE49-F238E27FC236}">
                <a16:creationId xmlns:a16="http://schemas.microsoft.com/office/drawing/2014/main" id="{79B5EC43-75B9-F54B-85A7-1463E8E8D6FD}"/>
              </a:ext>
            </a:extLst>
          </p:cNvPr>
          <p:cNvSpPr/>
          <p:nvPr/>
        </p:nvSpPr>
        <p:spPr>
          <a:xfrm>
            <a:off x="7179276" y="1334529"/>
            <a:ext cx="704335" cy="571500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B87B2-0BEE-D84F-912F-AA27FEF4D3CC}"/>
              </a:ext>
            </a:extLst>
          </p:cNvPr>
          <p:cNvSpPr txBox="1"/>
          <p:nvPr/>
        </p:nvSpPr>
        <p:spPr>
          <a:xfrm>
            <a:off x="8007178" y="1259698"/>
            <a:ext cx="11208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사실은</a:t>
            </a:r>
            <a:endParaRPr kumimoji="1" lang="en-US" altLang="ko-Kore-KR" dirty="0"/>
          </a:p>
          <a:p>
            <a:r>
              <a:rPr kumimoji="1" lang="ko-Kore-KR" altLang="en-US" dirty="0"/>
              <a:t>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Outlier</a:t>
            </a:r>
          </a:p>
          <a:p>
            <a:r>
              <a:rPr kumimoji="1" lang="en-US" altLang="ko-KR" dirty="0"/>
              <a:t> </a:t>
            </a:r>
            <a:r>
              <a:rPr kumimoji="1" lang="ko-KR" altLang="en-US" dirty="0"/>
              <a:t>때문임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05E49C-1AD3-274D-9EDD-F3C89576E7C3}"/>
              </a:ext>
            </a:extLst>
          </p:cNvPr>
          <p:cNvSpPr txBox="1"/>
          <p:nvPr/>
        </p:nvSpPr>
        <p:spPr>
          <a:xfrm>
            <a:off x="1828300" y="6006077"/>
            <a:ext cx="5487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Outlier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제거하면 더이상 통계적으로 유의하지 않음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9958788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55A3747-9402-FF41-9D07-D48DB617E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751" y="267214"/>
            <a:ext cx="6005384" cy="37533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0F8D589-D0FA-CD4A-9FAF-5056B1404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324" y="4014579"/>
            <a:ext cx="2294238" cy="28677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4BC2FC-6B2A-8047-9BCD-544337A004BA}"/>
              </a:ext>
            </a:extLst>
          </p:cNvPr>
          <p:cNvSpPr txBox="1"/>
          <p:nvPr/>
        </p:nvSpPr>
        <p:spPr>
          <a:xfrm>
            <a:off x="5744474" y="4020579"/>
            <a:ext cx="27213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분명히</a:t>
            </a:r>
            <a:r>
              <a:rPr kumimoji="1" lang="ko-KR" altLang="en-US" dirty="0"/>
              <a:t> 큰 차이가 나는</a:t>
            </a:r>
            <a:endParaRPr kumimoji="1" lang="en-US" altLang="ko-KR" dirty="0"/>
          </a:p>
          <a:p>
            <a:r>
              <a:rPr kumimoji="1" lang="ko-KR" altLang="en-US" dirty="0"/>
              <a:t>데이터이나 </a:t>
            </a:r>
            <a:endParaRPr kumimoji="1" lang="en-US" altLang="ko-KR" dirty="0"/>
          </a:p>
          <a:p>
            <a:r>
              <a:rPr kumimoji="1" lang="en-US" altLang="ko-Kore-KR" dirty="0"/>
              <a:t>Dynamite Plot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그리면</a:t>
            </a:r>
            <a:endParaRPr kumimoji="1" lang="en-US" altLang="ko-KR" dirty="0"/>
          </a:p>
          <a:p>
            <a:r>
              <a:rPr kumimoji="1" lang="ko-KR" altLang="en-US" dirty="0"/>
              <a:t>동일한 그래프가 됨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145865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8939B5-E3CD-114B-889C-66F4A6FB67F4}"/>
              </a:ext>
            </a:extLst>
          </p:cNvPr>
          <p:cNvSpPr txBox="1"/>
          <p:nvPr/>
        </p:nvSpPr>
        <p:spPr>
          <a:xfrm>
            <a:off x="2170857" y="365346"/>
            <a:ext cx="50626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/>
              <a:t>Avoid Dynamite Plot at all costs</a:t>
            </a:r>
            <a:endParaRPr kumimoji="1" lang="ko-Kore-KR" alt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49160F-539C-ED49-A5AA-6054E4E759B1}"/>
              </a:ext>
            </a:extLst>
          </p:cNvPr>
          <p:cNvSpPr txBox="1"/>
          <p:nvPr/>
        </p:nvSpPr>
        <p:spPr>
          <a:xfrm>
            <a:off x="494270" y="1569308"/>
            <a:ext cx="7357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많은 통계학자나 저널들은 요즘 </a:t>
            </a:r>
            <a:r>
              <a:rPr kumimoji="1" lang="en-US" altLang="ko-KR" b="1" dirty="0"/>
              <a:t>Dynamite Plot </a:t>
            </a:r>
            <a:r>
              <a:rPr kumimoji="1" lang="ko-KR" altLang="en-US" b="1" dirty="0"/>
              <a:t>의 사용을 </a:t>
            </a:r>
            <a:r>
              <a:rPr kumimoji="1" lang="ko-KR" altLang="en-US" b="1" dirty="0" err="1"/>
              <a:t>비추하고</a:t>
            </a:r>
            <a:r>
              <a:rPr kumimoji="1" lang="ko-KR" altLang="en-US" b="1" dirty="0"/>
              <a:t> 있음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1E401-E1C1-134A-BD1B-4B99B11B438F}"/>
              </a:ext>
            </a:extLst>
          </p:cNvPr>
          <p:cNvSpPr txBox="1"/>
          <p:nvPr/>
        </p:nvSpPr>
        <p:spPr>
          <a:xfrm>
            <a:off x="836746" y="2125986"/>
            <a:ext cx="7470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Dynamite Plot </a:t>
            </a:r>
            <a:r>
              <a:rPr kumimoji="1" lang="ko-KR" altLang="en-US" dirty="0"/>
              <a:t>을 사용하면 </a:t>
            </a:r>
            <a:r>
              <a:rPr kumimoji="1" lang="en-US" altLang="ko-KR" dirty="0"/>
              <a:t>Paper Revision</a:t>
            </a:r>
            <a:r>
              <a:rPr kumimoji="1" lang="ko-KR" altLang="en-US" dirty="0"/>
              <a:t>도중 교체하라는 요구도 들어옴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522BF1-67F4-3A4A-8963-996487EBCBF2}"/>
              </a:ext>
            </a:extLst>
          </p:cNvPr>
          <p:cNvSpPr txBox="1"/>
          <p:nvPr/>
        </p:nvSpPr>
        <p:spPr>
          <a:xfrm>
            <a:off x="2804985" y="2682664"/>
            <a:ext cx="3273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그렇다면</a:t>
            </a:r>
            <a:r>
              <a:rPr kumimoji="1" lang="ko-KR" altLang="en-US" dirty="0"/>
              <a:t> 어떻게 해야 하는가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1BC4E7-DC27-5548-8A59-3AEEECF9B9A5}"/>
              </a:ext>
            </a:extLst>
          </p:cNvPr>
          <p:cNvSpPr txBox="1"/>
          <p:nvPr/>
        </p:nvSpPr>
        <p:spPr>
          <a:xfrm>
            <a:off x="1754946" y="3051996"/>
            <a:ext cx="5634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Box Plot </a:t>
            </a:r>
            <a:r>
              <a:rPr kumimoji="1" lang="ko-Kore-KR" altLang="en-US" b="1" dirty="0"/>
              <a:t>혹은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Scatter Plot,</a:t>
            </a:r>
            <a:r>
              <a:rPr kumimoji="1" lang="ko-KR" altLang="en-US" b="1" dirty="0"/>
              <a:t> 혹은 </a:t>
            </a:r>
            <a:r>
              <a:rPr kumimoji="1" lang="en-US" altLang="ko-KR" b="1" dirty="0"/>
              <a:t>Violin Plot </a:t>
            </a:r>
            <a:r>
              <a:rPr kumimoji="1" lang="ko-KR" altLang="en-US" b="1" dirty="0"/>
              <a:t>을 사용하자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77F96CC-B6E5-694E-9945-509056731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71" y="3546280"/>
            <a:ext cx="3730640" cy="25959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B7139A-9453-6C4A-951B-1FAE06EB8757}"/>
              </a:ext>
            </a:extLst>
          </p:cNvPr>
          <p:cNvSpPr txBox="1"/>
          <p:nvPr/>
        </p:nvSpPr>
        <p:spPr>
          <a:xfrm>
            <a:off x="2719116" y="7613757"/>
            <a:ext cx="5458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Box Plot 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D9CA8B-68AD-0E4B-B4C5-654E07D1D367}"/>
              </a:ext>
            </a:extLst>
          </p:cNvPr>
          <p:cNvSpPr txBox="1"/>
          <p:nvPr/>
        </p:nvSpPr>
        <p:spPr>
          <a:xfrm>
            <a:off x="2231337" y="4705802"/>
            <a:ext cx="2603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/>
              <a:t>중간값</a:t>
            </a:r>
            <a:endParaRPr kumimoji="1" lang="en-US" altLang="ko-KR" sz="1200" dirty="0"/>
          </a:p>
          <a:p>
            <a:r>
              <a:rPr kumimoji="1" lang="en-US" altLang="ko-KR" sz="1200" dirty="0"/>
              <a:t>Median</a:t>
            </a:r>
          </a:p>
          <a:p>
            <a:endParaRPr kumimoji="1" lang="ko-Kore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2C2319-AEF0-B64A-AB5A-3A6176359702}"/>
              </a:ext>
            </a:extLst>
          </p:cNvPr>
          <p:cNvSpPr txBox="1"/>
          <p:nvPr/>
        </p:nvSpPr>
        <p:spPr>
          <a:xfrm>
            <a:off x="3019170" y="4259592"/>
            <a:ext cx="23074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dirty="0"/>
              <a:t>상위 </a:t>
            </a:r>
            <a:r>
              <a:rPr kumimoji="1" lang="en-US" altLang="ko-KR" sz="1200" dirty="0"/>
              <a:t>25% </a:t>
            </a:r>
          </a:p>
          <a:p>
            <a:pPr algn="ctr"/>
            <a:r>
              <a:rPr kumimoji="1" lang="en-US" altLang="ko-KR" sz="1200" dirty="0"/>
              <a:t>Q1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5C7A17-A2FF-7C40-BB71-7A94708BB18E}"/>
              </a:ext>
            </a:extLst>
          </p:cNvPr>
          <p:cNvSpPr txBox="1"/>
          <p:nvPr/>
        </p:nvSpPr>
        <p:spPr>
          <a:xfrm>
            <a:off x="3573843" y="5054683"/>
            <a:ext cx="1310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dirty="0"/>
              <a:t>하위 </a:t>
            </a:r>
            <a:r>
              <a:rPr kumimoji="1" lang="en-US" altLang="ko-KR" sz="1200" dirty="0"/>
              <a:t>75% </a:t>
            </a:r>
          </a:p>
          <a:p>
            <a:pPr algn="ctr"/>
            <a:r>
              <a:rPr kumimoji="1" lang="en-US" altLang="ko-KR" sz="1200" dirty="0"/>
              <a:t>Q3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45DF1C-EDCD-EC46-A19C-07FC594E10CD}"/>
              </a:ext>
            </a:extLst>
          </p:cNvPr>
          <p:cNvSpPr txBox="1"/>
          <p:nvPr/>
        </p:nvSpPr>
        <p:spPr>
          <a:xfrm>
            <a:off x="2257996" y="6317828"/>
            <a:ext cx="922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Boxplot</a:t>
            </a:r>
            <a:endParaRPr kumimoji="1" lang="ko-Kore-KR" altLang="en-US" b="1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7533048-94E2-2540-A2F8-EA553CA7F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191" y="3511882"/>
            <a:ext cx="3730640" cy="26647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EA2C2EA-9D71-0D4F-A387-EEC807B2A5B6}"/>
              </a:ext>
            </a:extLst>
          </p:cNvPr>
          <p:cNvSpPr txBox="1"/>
          <p:nvPr/>
        </p:nvSpPr>
        <p:spPr>
          <a:xfrm>
            <a:off x="5963766" y="6317828"/>
            <a:ext cx="1288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Scatter Plot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614213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22CA0F9-1D84-F54E-A445-81FF8FFA08E3}"/>
              </a:ext>
            </a:extLst>
          </p:cNvPr>
          <p:cNvSpPr txBox="1"/>
          <p:nvPr/>
        </p:nvSpPr>
        <p:spPr>
          <a:xfrm>
            <a:off x="2603090" y="211692"/>
            <a:ext cx="4262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탐색적 데이터 분석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A68BA2-DCFC-5C46-B275-4DCD6DC60E9C}"/>
              </a:ext>
            </a:extLst>
          </p:cNvPr>
          <p:cNvSpPr txBox="1"/>
          <p:nvPr/>
        </p:nvSpPr>
        <p:spPr>
          <a:xfrm>
            <a:off x="501443" y="1523968"/>
            <a:ext cx="839249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많은 데이터 분석의 시작은 데이터의 기본 특성을 파악하는 것 </a:t>
            </a:r>
            <a:endParaRPr kumimoji="1" lang="en-US" altLang="ko-KR" b="1" dirty="0"/>
          </a:p>
          <a:p>
            <a:endParaRPr kumimoji="1" lang="en-US" altLang="ko-Kore-KR" b="1" dirty="0"/>
          </a:p>
          <a:p>
            <a:r>
              <a:rPr kumimoji="1" lang="ko-KR" altLang="en-US" b="1" dirty="0"/>
              <a:t>어떻게 하면 데이터의 기본 특성을 파악할 수 있는가</a:t>
            </a:r>
            <a:r>
              <a:rPr kumimoji="1" lang="en-US" altLang="ko-KR" b="1" dirty="0"/>
              <a:t>?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ore-KR" dirty="0"/>
          </a:p>
          <a:p>
            <a:r>
              <a:rPr kumimoji="1" lang="en-US" altLang="ko-KR" dirty="0"/>
              <a:t>-</a:t>
            </a:r>
            <a:r>
              <a:rPr kumimoji="1" lang="ko-Kore-KR" altLang="en-US" dirty="0"/>
              <a:t> </a:t>
            </a:r>
            <a:r>
              <a:rPr kumimoji="1" lang="ko-KR" altLang="en-US" dirty="0"/>
              <a:t>기술 통계 </a:t>
            </a:r>
            <a:r>
              <a:rPr kumimoji="1" lang="en-US" altLang="ko-KR" dirty="0"/>
              <a:t>(Descriptive Statistics) : </a:t>
            </a:r>
            <a:r>
              <a:rPr kumimoji="1" lang="ko-KR" altLang="en-US" dirty="0"/>
              <a:t>평균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분산</a:t>
            </a:r>
            <a:r>
              <a:rPr kumimoji="1" lang="en-US" altLang="ko-KR" dirty="0"/>
              <a:t>,</a:t>
            </a:r>
            <a:r>
              <a:rPr kumimoji="1" lang="ko-KR" altLang="en-US" dirty="0"/>
              <a:t> 표준편차</a:t>
            </a:r>
            <a:r>
              <a:rPr kumimoji="1" lang="en-US" altLang="ko-KR" dirty="0"/>
              <a:t>,</a:t>
            </a:r>
            <a:r>
              <a:rPr kumimoji="1" lang="ko-KR" altLang="en-US" dirty="0"/>
              <a:t> 중앙값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최빈값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사분위값</a:t>
            </a:r>
            <a:r>
              <a:rPr kumimoji="1" lang="en-US" altLang="ko-KR" dirty="0"/>
              <a:t>..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827395-E742-7045-A04E-D8FDD19AD54C}"/>
              </a:ext>
            </a:extLst>
          </p:cNvPr>
          <p:cNvSpPr txBox="1"/>
          <p:nvPr/>
        </p:nvSpPr>
        <p:spPr>
          <a:xfrm>
            <a:off x="501443" y="3001296"/>
            <a:ext cx="2323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시각화 </a:t>
            </a:r>
            <a:r>
              <a:rPr kumimoji="1" lang="en-US" altLang="ko-KR" dirty="0"/>
              <a:t>(Visualization)</a:t>
            </a:r>
            <a:endParaRPr kumimoji="1" lang="ko-Kore-KR" altLang="en-US" dirty="0"/>
          </a:p>
        </p:txBody>
      </p:sp>
      <p:pic>
        <p:nvPicPr>
          <p:cNvPr id="8" name="그림 7" descr="지도, 텍스트, 남자이(가) 표시된 사진&#10;&#10;자동 생성된 설명">
            <a:extLst>
              <a:ext uri="{FF2B5EF4-FFF2-40B4-BE49-F238E27FC236}">
                <a16:creationId xmlns:a16="http://schemas.microsoft.com/office/drawing/2014/main" id="{60BE5C2E-F552-1D4E-8C82-4E979DFBC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44" y="3544909"/>
            <a:ext cx="4203292" cy="26616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4DD595-B5C0-2D4B-8B33-FFB45BB0CECE}"/>
              </a:ext>
            </a:extLst>
          </p:cNvPr>
          <p:cNvSpPr txBox="1"/>
          <p:nvPr/>
        </p:nvSpPr>
        <p:spPr>
          <a:xfrm>
            <a:off x="3068280" y="769282"/>
            <a:ext cx="368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Exploratory data analysis (EDA)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A6C40C-48ED-7D45-9560-05AD8A2B7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768" y="3544909"/>
            <a:ext cx="3709353" cy="24674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ED1723-D104-3842-A9B2-9D2DB0D62B2D}"/>
              </a:ext>
            </a:extLst>
          </p:cNvPr>
          <p:cNvSpPr txBox="1"/>
          <p:nvPr/>
        </p:nvSpPr>
        <p:spPr>
          <a:xfrm>
            <a:off x="1663203" y="6280214"/>
            <a:ext cx="5739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탐색적 데이터 분석을 통하여 가설을 정립하고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그 이후에 이 가설이 맞는지를 추론 통계를 통하여 입증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954553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F85B5B95-9E88-F240-9DD6-E8ABDC001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178"/>
            <a:ext cx="4057135" cy="28979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FCF28E-E529-E146-B574-F522C44975AF}"/>
              </a:ext>
            </a:extLst>
          </p:cNvPr>
          <p:cNvSpPr txBox="1"/>
          <p:nvPr/>
        </p:nvSpPr>
        <p:spPr>
          <a:xfrm>
            <a:off x="862429" y="1160846"/>
            <a:ext cx="219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Boxplot + Scatter Plot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E70958-E3A0-674D-9A74-4887684793CA}"/>
              </a:ext>
            </a:extLst>
          </p:cNvPr>
          <p:cNvSpPr txBox="1"/>
          <p:nvPr/>
        </p:nvSpPr>
        <p:spPr>
          <a:xfrm>
            <a:off x="34880" y="4785728"/>
            <a:ext cx="4022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실제 데이터의 분포를 모두 볼 수 있다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A46BB69-D029-EF43-9C0B-8D45473B7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076" y="1530178"/>
            <a:ext cx="4267200" cy="304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9FD3C11-65BC-CB44-8B34-A6E8633EF4A9}"/>
              </a:ext>
            </a:extLst>
          </p:cNvPr>
          <p:cNvSpPr txBox="1"/>
          <p:nvPr/>
        </p:nvSpPr>
        <p:spPr>
          <a:xfrm>
            <a:off x="4572000" y="4785728"/>
            <a:ext cx="4777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데이터의</a:t>
            </a:r>
            <a:r>
              <a:rPr kumimoji="1" lang="ko-KR" altLang="en-US" b="1" dirty="0"/>
              <a:t> 숫자가 수천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수만개</a:t>
            </a:r>
            <a:r>
              <a:rPr kumimoji="1" lang="ko-KR" altLang="en-US" b="1" dirty="0"/>
              <a:t> 정도로 많다면</a:t>
            </a:r>
            <a:r>
              <a:rPr kumimoji="1" lang="en-US" altLang="ko-KR" b="1" dirty="0"/>
              <a:t>..</a:t>
            </a:r>
          </a:p>
          <a:p>
            <a:r>
              <a:rPr kumimoji="1" lang="en-US" altLang="ko-Kore-KR" b="1" dirty="0"/>
              <a:t>Violin Plot/Ridge Plot </a:t>
            </a:r>
            <a:r>
              <a:rPr kumimoji="1" lang="ko-KR" altLang="en-US" b="1" dirty="0"/>
              <a:t>을 사용할 수 있다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9458518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721C9A-49F0-F445-BD60-893C516B90BE}"/>
              </a:ext>
            </a:extLst>
          </p:cNvPr>
          <p:cNvSpPr txBox="1"/>
          <p:nvPr/>
        </p:nvSpPr>
        <p:spPr>
          <a:xfrm>
            <a:off x="3459893" y="271849"/>
            <a:ext cx="18614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400" b="1" dirty="0"/>
              <a:t>데이터</a:t>
            </a:r>
            <a:r>
              <a:rPr kumimoji="1" lang="ko-KR" altLang="en-US" sz="2400" b="1" dirty="0"/>
              <a:t> 변환 </a:t>
            </a:r>
            <a:endParaRPr kumimoji="1" lang="ko-Kore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56BEAA-C8BB-A749-9271-9F78C3E29970}"/>
              </a:ext>
            </a:extLst>
          </p:cNvPr>
          <p:cNvSpPr txBox="1"/>
          <p:nvPr/>
        </p:nvSpPr>
        <p:spPr>
          <a:xfrm>
            <a:off x="642551" y="1013254"/>
            <a:ext cx="6546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흔히</a:t>
            </a:r>
            <a:r>
              <a:rPr kumimoji="1" lang="ko-KR" altLang="en-US" b="1" dirty="0"/>
              <a:t> 많은 표 형식의 데이터는 이렇게 되어 있는 경우가 많으나</a:t>
            </a:r>
            <a:r>
              <a:rPr kumimoji="1" lang="en-US" altLang="ko-KR" b="1" dirty="0"/>
              <a:t>..</a:t>
            </a:r>
            <a:endParaRPr kumimoji="1" lang="ko-Kore-KR" altLang="en-US" b="1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5A7B1AB-3137-304E-B80F-2CD7754E67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3209488"/>
              </p:ext>
            </p:extLst>
          </p:nvPr>
        </p:nvGraphicFramePr>
        <p:xfrm>
          <a:off x="130499" y="1662326"/>
          <a:ext cx="5436914" cy="2235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7552">
                  <a:extLst>
                    <a:ext uri="{9D8B030D-6E8A-4147-A177-3AD203B41FA5}">
                      <a16:colId xmlns:a16="http://schemas.microsoft.com/office/drawing/2014/main" val="1706435853"/>
                    </a:ext>
                  </a:extLst>
                </a:gridCol>
                <a:gridCol w="1320913">
                  <a:extLst>
                    <a:ext uri="{9D8B030D-6E8A-4147-A177-3AD203B41FA5}">
                      <a16:colId xmlns:a16="http://schemas.microsoft.com/office/drawing/2014/main" val="1066461234"/>
                    </a:ext>
                  </a:extLst>
                </a:gridCol>
                <a:gridCol w="1145874">
                  <a:extLst>
                    <a:ext uri="{9D8B030D-6E8A-4147-A177-3AD203B41FA5}">
                      <a16:colId xmlns:a16="http://schemas.microsoft.com/office/drawing/2014/main" val="2696061452"/>
                    </a:ext>
                  </a:extLst>
                </a:gridCol>
                <a:gridCol w="901954">
                  <a:extLst>
                    <a:ext uri="{9D8B030D-6E8A-4147-A177-3AD203B41FA5}">
                      <a16:colId xmlns:a16="http://schemas.microsoft.com/office/drawing/2014/main" val="3992579745"/>
                    </a:ext>
                  </a:extLst>
                </a:gridCol>
                <a:gridCol w="1010621">
                  <a:extLst>
                    <a:ext uri="{9D8B030D-6E8A-4147-A177-3AD203B41FA5}">
                      <a16:colId xmlns:a16="http://schemas.microsoft.com/office/drawing/2014/main" val="860446713"/>
                    </a:ext>
                  </a:extLst>
                </a:gridCol>
              </a:tblGrid>
              <a:tr h="35765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id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1 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2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3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4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321867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457216"/>
                  </a:ext>
                </a:extLst>
              </a:tr>
              <a:tr h="37947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91276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46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21155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79520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3953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2DF6619-3DF9-5849-BE04-B79D79A7D4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436098"/>
              </p:ext>
            </p:extLst>
          </p:nvPr>
        </p:nvGraphicFramePr>
        <p:xfrm>
          <a:off x="6079524" y="1647998"/>
          <a:ext cx="2829697" cy="444946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41965">
                  <a:extLst>
                    <a:ext uri="{9D8B030D-6E8A-4147-A177-3AD203B41FA5}">
                      <a16:colId xmlns:a16="http://schemas.microsoft.com/office/drawing/2014/main" val="634459808"/>
                    </a:ext>
                  </a:extLst>
                </a:gridCol>
                <a:gridCol w="841965">
                  <a:extLst>
                    <a:ext uri="{9D8B030D-6E8A-4147-A177-3AD203B41FA5}">
                      <a16:colId xmlns:a16="http://schemas.microsoft.com/office/drawing/2014/main" val="3766763681"/>
                    </a:ext>
                  </a:extLst>
                </a:gridCol>
                <a:gridCol w="1145767">
                  <a:extLst>
                    <a:ext uri="{9D8B030D-6E8A-4147-A177-3AD203B41FA5}">
                      <a16:colId xmlns:a16="http://schemas.microsoft.com/office/drawing/2014/main" val="1000199468"/>
                    </a:ext>
                  </a:extLst>
                </a:gridCol>
              </a:tblGrid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id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Value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11417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97394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964765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568588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71038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….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…..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434089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25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056020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648352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46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155596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3494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…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….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110937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</a:t>
                      </a:r>
                      <a:r>
                        <a:rPr lang="en-US" altLang="ko-KR" sz="1600" dirty="0"/>
                        <a:t>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3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46736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05F4550-F8B9-E844-837D-E298B5E3B431}"/>
              </a:ext>
            </a:extLst>
          </p:cNvPr>
          <p:cNvSpPr txBox="1"/>
          <p:nvPr/>
        </p:nvSpPr>
        <p:spPr>
          <a:xfrm>
            <a:off x="6883435" y="6286495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Long Form</a:t>
            </a:r>
            <a:endParaRPr kumimoji="1" lang="ko-Kore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168FF3-DA61-A24F-A56D-686E3E96D966}"/>
              </a:ext>
            </a:extLst>
          </p:cNvPr>
          <p:cNvSpPr txBox="1"/>
          <p:nvPr/>
        </p:nvSpPr>
        <p:spPr>
          <a:xfrm>
            <a:off x="1711056" y="3993246"/>
            <a:ext cx="136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Wide Form</a:t>
            </a:r>
            <a:endParaRPr kumimoji="1" lang="ko-Kore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06963C-A569-F44B-BF6A-4EF88D0DCE57}"/>
              </a:ext>
            </a:extLst>
          </p:cNvPr>
          <p:cNvSpPr txBox="1"/>
          <p:nvPr/>
        </p:nvSpPr>
        <p:spPr>
          <a:xfrm>
            <a:off x="71986" y="5451135"/>
            <a:ext cx="45000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데이터 시각화를 위해서는 ’</a:t>
            </a:r>
            <a:r>
              <a:rPr kumimoji="1" lang="en-US" altLang="ko-KR" b="1" dirty="0"/>
              <a:t>Long Form’</a:t>
            </a:r>
            <a:r>
              <a:rPr kumimoji="1" lang="ko-KR" altLang="en-US" b="1" dirty="0" err="1"/>
              <a:t>으로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변환해야 하는 경우가 많음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5695255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E9E7CE-14F0-E049-9BD4-4A39FBBB3740}"/>
              </a:ext>
            </a:extLst>
          </p:cNvPr>
          <p:cNvSpPr txBox="1"/>
          <p:nvPr/>
        </p:nvSpPr>
        <p:spPr>
          <a:xfrm>
            <a:off x="3459893" y="271849"/>
            <a:ext cx="16514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 err="1"/>
              <a:t>pd.melt</a:t>
            </a:r>
            <a:r>
              <a:rPr kumimoji="1" lang="ko-KR" altLang="en-US" sz="2400" b="1" dirty="0"/>
              <a:t> </a:t>
            </a:r>
            <a:r>
              <a:rPr kumimoji="1" lang="en-US" altLang="ko-KR" sz="2400" b="1" dirty="0"/>
              <a:t>()</a:t>
            </a:r>
            <a:endParaRPr kumimoji="1" lang="ko-Kore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D02D0C-BD78-6D41-9411-A3944AEE1BA6}"/>
              </a:ext>
            </a:extLst>
          </p:cNvPr>
          <p:cNvSpPr txBox="1"/>
          <p:nvPr/>
        </p:nvSpPr>
        <p:spPr>
          <a:xfrm>
            <a:off x="357352" y="1114097"/>
            <a:ext cx="4939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Wide Form</a:t>
            </a:r>
            <a:r>
              <a:rPr kumimoji="1" lang="ko-KR" altLang="en-US" b="1" dirty="0"/>
              <a:t>의 데이터를 </a:t>
            </a:r>
            <a:r>
              <a:rPr kumimoji="1" lang="en-US" altLang="ko-KR" b="1" dirty="0"/>
              <a:t>Long Form </a:t>
            </a:r>
            <a:r>
              <a:rPr kumimoji="1" lang="ko-KR" altLang="en-US" b="1" dirty="0" err="1"/>
              <a:t>으로</a:t>
            </a:r>
            <a:r>
              <a:rPr kumimoji="1" lang="ko-KR" altLang="en-US" b="1" dirty="0"/>
              <a:t> 변환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77B731A-A42A-DE43-916E-EDB97A8FA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99913"/>
              </p:ext>
            </p:extLst>
          </p:nvPr>
        </p:nvGraphicFramePr>
        <p:xfrm>
          <a:off x="130499" y="1662326"/>
          <a:ext cx="5436914" cy="2235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7552">
                  <a:extLst>
                    <a:ext uri="{9D8B030D-6E8A-4147-A177-3AD203B41FA5}">
                      <a16:colId xmlns:a16="http://schemas.microsoft.com/office/drawing/2014/main" val="1706435853"/>
                    </a:ext>
                  </a:extLst>
                </a:gridCol>
                <a:gridCol w="1320913">
                  <a:extLst>
                    <a:ext uri="{9D8B030D-6E8A-4147-A177-3AD203B41FA5}">
                      <a16:colId xmlns:a16="http://schemas.microsoft.com/office/drawing/2014/main" val="1066461234"/>
                    </a:ext>
                  </a:extLst>
                </a:gridCol>
                <a:gridCol w="1145874">
                  <a:extLst>
                    <a:ext uri="{9D8B030D-6E8A-4147-A177-3AD203B41FA5}">
                      <a16:colId xmlns:a16="http://schemas.microsoft.com/office/drawing/2014/main" val="2696061452"/>
                    </a:ext>
                  </a:extLst>
                </a:gridCol>
                <a:gridCol w="901954">
                  <a:extLst>
                    <a:ext uri="{9D8B030D-6E8A-4147-A177-3AD203B41FA5}">
                      <a16:colId xmlns:a16="http://schemas.microsoft.com/office/drawing/2014/main" val="3992579745"/>
                    </a:ext>
                  </a:extLst>
                </a:gridCol>
                <a:gridCol w="1010621">
                  <a:extLst>
                    <a:ext uri="{9D8B030D-6E8A-4147-A177-3AD203B41FA5}">
                      <a16:colId xmlns:a16="http://schemas.microsoft.com/office/drawing/2014/main" val="860446713"/>
                    </a:ext>
                  </a:extLst>
                </a:gridCol>
              </a:tblGrid>
              <a:tr h="35765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id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1 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2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3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4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321867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457216"/>
                  </a:ext>
                </a:extLst>
              </a:tr>
              <a:tr h="37947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91276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46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21155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79520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395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6F9EE17-B7B8-3345-8980-3BDB1F70C82B}"/>
              </a:ext>
            </a:extLst>
          </p:cNvPr>
          <p:cNvSpPr txBox="1"/>
          <p:nvPr/>
        </p:nvSpPr>
        <p:spPr>
          <a:xfrm>
            <a:off x="111468" y="4077069"/>
            <a:ext cx="5840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pd.melt</a:t>
            </a:r>
            <a:r>
              <a:rPr kumimoji="1" lang="en-US" altLang="ko-Kore-KR" dirty="0"/>
              <a:t>(wide, </a:t>
            </a:r>
            <a:r>
              <a:rPr kumimoji="1" lang="en-US" altLang="ko-Kore-KR" dirty="0" err="1"/>
              <a:t>id_var</a:t>
            </a:r>
            <a:r>
              <a:rPr kumimoji="1" lang="en-US" altLang="ko-Kore-KR" dirty="0"/>
              <a:t>=[’id’],</a:t>
            </a:r>
            <a:r>
              <a:rPr kumimoji="1" lang="en-US" altLang="ko-Kore-KR" dirty="0" err="1"/>
              <a:t>value_name</a:t>
            </a:r>
            <a:r>
              <a:rPr kumimoji="1" lang="en-US" altLang="ko-Kore-KR" dirty="0"/>
              <a:t>=‘Sample’)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17D51C-0194-BE4D-B0B6-F97DFC78A21B}"/>
              </a:ext>
            </a:extLst>
          </p:cNvPr>
          <p:cNvSpPr txBox="1"/>
          <p:nvPr/>
        </p:nvSpPr>
        <p:spPr>
          <a:xfrm>
            <a:off x="1713186" y="4446401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/>
              <a:t>행별로</a:t>
            </a:r>
            <a:endParaRPr kumimoji="1" lang="en-US" altLang="ko-KR" b="1" dirty="0"/>
          </a:p>
          <a:p>
            <a:r>
              <a:rPr kumimoji="1" lang="ko-KR" altLang="en-US" b="1" dirty="0"/>
              <a:t>남길 데이터</a:t>
            </a:r>
            <a:endParaRPr kumimoji="1" lang="en-US" altLang="ko-KR" b="1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6EF9E65-9885-5C47-BD34-541F168BD0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464423"/>
              </p:ext>
            </p:extLst>
          </p:nvPr>
        </p:nvGraphicFramePr>
        <p:xfrm>
          <a:off x="6079524" y="1647998"/>
          <a:ext cx="2829697" cy="444946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41965">
                  <a:extLst>
                    <a:ext uri="{9D8B030D-6E8A-4147-A177-3AD203B41FA5}">
                      <a16:colId xmlns:a16="http://schemas.microsoft.com/office/drawing/2014/main" val="634459808"/>
                    </a:ext>
                  </a:extLst>
                </a:gridCol>
                <a:gridCol w="841965">
                  <a:extLst>
                    <a:ext uri="{9D8B030D-6E8A-4147-A177-3AD203B41FA5}">
                      <a16:colId xmlns:a16="http://schemas.microsoft.com/office/drawing/2014/main" val="3766763681"/>
                    </a:ext>
                  </a:extLst>
                </a:gridCol>
                <a:gridCol w="1145767">
                  <a:extLst>
                    <a:ext uri="{9D8B030D-6E8A-4147-A177-3AD203B41FA5}">
                      <a16:colId xmlns:a16="http://schemas.microsoft.com/office/drawing/2014/main" val="1000199468"/>
                    </a:ext>
                  </a:extLst>
                </a:gridCol>
              </a:tblGrid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id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Value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11417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97394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964765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568588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71038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….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…..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434089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25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056020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648352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46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155596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3494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…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….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110937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</a:t>
                      </a:r>
                      <a:r>
                        <a:rPr lang="en-US" altLang="ko-KR" sz="1600" dirty="0"/>
                        <a:t>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3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467361"/>
                  </a:ext>
                </a:extLst>
              </a:tr>
            </a:tbl>
          </a:graphicData>
        </a:graphic>
      </p:graphicFrame>
      <p:sp>
        <p:nvSpPr>
          <p:cNvPr id="11" name="오른쪽 화살표[R] 10">
            <a:extLst>
              <a:ext uri="{FF2B5EF4-FFF2-40B4-BE49-F238E27FC236}">
                <a16:creationId xmlns:a16="http://schemas.microsoft.com/office/drawing/2014/main" id="{939D3E3E-F36A-F24A-8C8E-DCFF6A84D9D0}"/>
              </a:ext>
            </a:extLst>
          </p:cNvPr>
          <p:cNvSpPr/>
          <p:nvPr/>
        </p:nvSpPr>
        <p:spPr>
          <a:xfrm>
            <a:off x="4956968" y="460810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887366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0143AB-36F4-814A-A455-D373907E501A}"/>
              </a:ext>
            </a:extLst>
          </p:cNvPr>
          <p:cNvSpPr txBox="1"/>
          <p:nvPr/>
        </p:nvSpPr>
        <p:spPr>
          <a:xfrm>
            <a:off x="3459893" y="271849"/>
            <a:ext cx="2577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 err="1"/>
              <a:t>pd.pivot_table</a:t>
            </a:r>
            <a:r>
              <a:rPr kumimoji="1" lang="en-US" altLang="ko-Kore-KR" sz="2400" b="1" dirty="0"/>
              <a:t>()</a:t>
            </a:r>
            <a:endParaRPr kumimoji="1" lang="ko-Kore-KR" altLang="en-US" sz="2400" b="1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02E441F-C4C9-FA49-A7E7-EA2C0170B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3986259"/>
              </p:ext>
            </p:extLst>
          </p:nvPr>
        </p:nvGraphicFramePr>
        <p:xfrm>
          <a:off x="188762" y="1204266"/>
          <a:ext cx="2829697" cy="444946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41965">
                  <a:extLst>
                    <a:ext uri="{9D8B030D-6E8A-4147-A177-3AD203B41FA5}">
                      <a16:colId xmlns:a16="http://schemas.microsoft.com/office/drawing/2014/main" val="634459808"/>
                    </a:ext>
                  </a:extLst>
                </a:gridCol>
                <a:gridCol w="841965">
                  <a:extLst>
                    <a:ext uri="{9D8B030D-6E8A-4147-A177-3AD203B41FA5}">
                      <a16:colId xmlns:a16="http://schemas.microsoft.com/office/drawing/2014/main" val="3766763681"/>
                    </a:ext>
                  </a:extLst>
                </a:gridCol>
                <a:gridCol w="1145767">
                  <a:extLst>
                    <a:ext uri="{9D8B030D-6E8A-4147-A177-3AD203B41FA5}">
                      <a16:colId xmlns:a16="http://schemas.microsoft.com/office/drawing/2014/main" val="1000199468"/>
                    </a:ext>
                  </a:extLst>
                </a:gridCol>
              </a:tblGrid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id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Value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11417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97394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964765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568588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20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71038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….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…..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434089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25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056020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648352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46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155596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34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2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3494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…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….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110937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1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2</a:t>
                      </a:r>
                      <a:r>
                        <a:rPr lang="en-US" altLang="ko-KR" sz="1600" dirty="0"/>
                        <a:t>4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Sample 3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46736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1373A2D-3EAB-E24D-A0D8-6798FF5B14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382822"/>
              </p:ext>
            </p:extLst>
          </p:nvPr>
        </p:nvGraphicFramePr>
        <p:xfrm>
          <a:off x="3518324" y="1206894"/>
          <a:ext cx="5436914" cy="2235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7552">
                  <a:extLst>
                    <a:ext uri="{9D8B030D-6E8A-4147-A177-3AD203B41FA5}">
                      <a16:colId xmlns:a16="http://schemas.microsoft.com/office/drawing/2014/main" val="1706435853"/>
                    </a:ext>
                  </a:extLst>
                </a:gridCol>
                <a:gridCol w="1320913">
                  <a:extLst>
                    <a:ext uri="{9D8B030D-6E8A-4147-A177-3AD203B41FA5}">
                      <a16:colId xmlns:a16="http://schemas.microsoft.com/office/drawing/2014/main" val="1066461234"/>
                    </a:ext>
                  </a:extLst>
                </a:gridCol>
                <a:gridCol w="1145874">
                  <a:extLst>
                    <a:ext uri="{9D8B030D-6E8A-4147-A177-3AD203B41FA5}">
                      <a16:colId xmlns:a16="http://schemas.microsoft.com/office/drawing/2014/main" val="2696061452"/>
                    </a:ext>
                  </a:extLst>
                </a:gridCol>
                <a:gridCol w="901954">
                  <a:extLst>
                    <a:ext uri="{9D8B030D-6E8A-4147-A177-3AD203B41FA5}">
                      <a16:colId xmlns:a16="http://schemas.microsoft.com/office/drawing/2014/main" val="3992579745"/>
                    </a:ext>
                  </a:extLst>
                </a:gridCol>
                <a:gridCol w="1010621">
                  <a:extLst>
                    <a:ext uri="{9D8B030D-6E8A-4147-A177-3AD203B41FA5}">
                      <a16:colId xmlns:a16="http://schemas.microsoft.com/office/drawing/2014/main" val="860446713"/>
                    </a:ext>
                  </a:extLst>
                </a:gridCol>
              </a:tblGrid>
              <a:tr h="35765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id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1 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2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3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Sample 4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321867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457216"/>
                  </a:ext>
                </a:extLst>
              </a:tr>
              <a:tr h="37947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91276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46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21155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79520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395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566019-1944-A64F-B699-F281DB54BCD6}"/>
              </a:ext>
            </a:extLst>
          </p:cNvPr>
          <p:cNvSpPr txBox="1"/>
          <p:nvPr/>
        </p:nvSpPr>
        <p:spPr>
          <a:xfrm>
            <a:off x="188762" y="782910"/>
            <a:ext cx="491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Long Form</a:t>
            </a:r>
            <a:r>
              <a:rPr kumimoji="1" lang="ko-KR" altLang="en-US" b="1" dirty="0"/>
              <a:t>의 데이터를 </a:t>
            </a:r>
            <a:r>
              <a:rPr kumimoji="1" lang="en-US" altLang="ko-KR" b="1" dirty="0"/>
              <a:t>Wide Form </a:t>
            </a:r>
            <a:r>
              <a:rPr kumimoji="1" lang="ko-KR" altLang="en-US" b="1" dirty="0" err="1"/>
              <a:t>으로</a:t>
            </a:r>
            <a:r>
              <a:rPr kumimoji="1" lang="ko-KR" altLang="en-US" b="1" dirty="0"/>
              <a:t> 변환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C3329A-5732-E24A-9E9A-20C7E83ECFC4}"/>
              </a:ext>
            </a:extLst>
          </p:cNvPr>
          <p:cNvSpPr txBox="1"/>
          <p:nvPr/>
        </p:nvSpPr>
        <p:spPr>
          <a:xfrm>
            <a:off x="3337590" y="4172607"/>
            <a:ext cx="5998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pd.pivot_table</a:t>
            </a:r>
            <a:r>
              <a:rPr kumimoji="1" lang="en-US" altLang="ko-Kore-KR" dirty="0"/>
              <a:t>(long, index=‘</a:t>
            </a:r>
            <a:r>
              <a:rPr kumimoji="1" lang="en-US" altLang="ko-Kore-KR" dirty="0" err="1"/>
              <a:t>id’,columns</a:t>
            </a:r>
            <a:r>
              <a:rPr kumimoji="1" lang="en-US" altLang="ko-Kore-KR" dirty="0"/>
              <a:t>=‘Sample’)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704834-FE87-8144-BA62-89B0C8D3F35F}"/>
              </a:ext>
            </a:extLst>
          </p:cNvPr>
          <p:cNvSpPr txBox="1"/>
          <p:nvPr/>
        </p:nvSpPr>
        <p:spPr>
          <a:xfrm>
            <a:off x="557119" y="6198935"/>
            <a:ext cx="8029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Long Form</a:t>
            </a:r>
            <a:r>
              <a:rPr kumimoji="1" lang="ko-KR" altLang="en-US" b="1" dirty="0"/>
              <a:t>과 </a:t>
            </a:r>
            <a:r>
              <a:rPr kumimoji="1" lang="en-US" altLang="ko-KR" b="1" dirty="0"/>
              <a:t>Wide Form </a:t>
            </a:r>
            <a:r>
              <a:rPr kumimoji="1" lang="ko-KR" altLang="en-US" b="1" dirty="0" err="1"/>
              <a:t>으로의</a:t>
            </a:r>
            <a:r>
              <a:rPr kumimoji="1" lang="ko-KR" altLang="en-US" b="1" dirty="0"/>
              <a:t> 데이터 변환은 수시로 진행될 경우가 많다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2802441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5C016C-A541-4D43-9114-B5177F9BD05C}"/>
              </a:ext>
            </a:extLst>
          </p:cNvPr>
          <p:cNvSpPr txBox="1"/>
          <p:nvPr/>
        </p:nvSpPr>
        <p:spPr>
          <a:xfrm>
            <a:off x="416888" y="815546"/>
            <a:ext cx="8310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sz="1600" dirty="0"/>
              <a:t>https://s3.amazonaws.com/</a:t>
            </a:r>
            <a:r>
              <a:rPr kumimoji="1" lang="en" altLang="ko-Kore-KR" sz="1600" dirty="0" err="1"/>
              <a:t>assets.datacamp.com</a:t>
            </a:r>
            <a:r>
              <a:rPr kumimoji="1" lang="en" altLang="ko-Kore-KR" sz="1600" dirty="0"/>
              <a:t>/</a:t>
            </a:r>
            <a:r>
              <a:rPr kumimoji="1" lang="en" altLang="ko-Kore-KR" sz="1600" dirty="0" err="1"/>
              <a:t>blog_assets</a:t>
            </a:r>
            <a:r>
              <a:rPr kumimoji="1" lang="en" altLang="ko-Kore-KR" sz="1600" dirty="0"/>
              <a:t>/</a:t>
            </a:r>
            <a:r>
              <a:rPr kumimoji="1" lang="en" altLang="ko-Kore-KR" sz="1600" dirty="0" err="1"/>
              <a:t>Python_Seaborn_Cheat_Sheet.pdf</a:t>
            </a:r>
            <a:endParaRPr kumimoji="1" lang="ko-Kore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64B2B-BD62-7F4C-A1DF-2D57C1B2EEB1}"/>
              </a:ext>
            </a:extLst>
          </p:cNvPr>
          <p:cNvSpPr txBox="1"/>
          <p:nvPr/>
        </p:nvSpPr>
        <p:spPr>
          <a:xfrm>
            <a:off x="2903838" y="195206"/>
            <a:ext cx="2503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Cheat Sheet for Seaborn</a:t>
            </a:r>
            <a:endParaRPr kumimoji="1" lang="ko-Kore-KR" altLang="en-US" b="1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C762411-2A80-2A41-A236-6F8C0A0BB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54" y="1154100"/>
            <a:ext cx="7722973" cy="550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70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498D89-E719-4449-9279-54A8229E9ECA}"/>
              </a:ext>
            </a:extLst>
          </p:cNvPr>
          <p:cNvSpPr txBox="1"/>
          <p:nvPr/>
        </p:nvSpPr>
        <p:spPr>
          <a:xfrm>
            <a:off x="2603090" y="211692"/>
            <a:ext cx="3082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데이터 시각화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3CB39-B1C7-6D44-8C75-17D72AFBB77F}"/>
              </a:ext>
            </a:extLst>
          </p:cNvPr>
          <p:cNvSpPr txBox="1"/>
          <p:nvPr/>
        </p:nvSpPr>
        <p:spPr>
          <a:xfrm>
            <a:off x="202053" y="1243748"/>
            <a:ext cx="8739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데이터 시각화를 의식하지 않아도 우리는 연구를 하려면 필연적으로 데이터 시각화를</a:t>
            </a:r>
            <a:endParaRPr kumimoji="1" lang="en-US" altLang="ko-KR" b="1" dirty="0"/>
          </a:p>
          <a:p>
            <a:r>
              <a:rPr kumimoji="1" lang="ko-KR" altLang="en-US" b="1" dirty="0"/>
              <a:t>해야 한다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E52F398-0D51-434C-A44E-69E626F2B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28" y="1890079"/>
            <a:ext cx="4973272" cy="41331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F187E4-08F7-D345-9BF1-D88F22922C19}"/>
              </a:ext>
            </a:extLst>
          </p:cNvPr>
          <p:cNvSpPr txBox="1"/>
          <p:nvPr/>
        </p:nvSpPr>
        <p:spPr>
          <a:xfrm>
            <a:off x="388728" y="6164426"/>
            <a:ext cx="1775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Jo </a:t>
            </a:r>
            <a:r>
              <a:rPr kumimoji="1" lang="en-US" altLang="ko-Kore-KR" i="1" dirty="0"/>
              <a:t>et al. </a:t>
            </a:r>
            <a:r>
              <a:rPr kumimoji="1" lang="en-US" altLang="ko-Kore-KR" dirty="0"/>
              <a:t>JCS 2015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4B950D-786F-3E46-B9AF-6DF6D66C7F94}"/>
              </a:ext>
            </a:extLst>
          </p:cNvPr>
          <p:cNvSpPr txBox="1"/>
          <p:nvPr/>
        </p:nvSpPr>
        <p:spPr>
          <a:xfrm>
            <a:off x="5362000" y="6025926"/>
            <a:ext cx="4751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지놈</a:t>
            </a:r>
            <a:r>
              <a:rPr kumimoji="1" lang="ko-KR" altLang="en-US" dirty="0"/>
              <a:t> 스케일의 연구가 아닌 소규모 연구에서도 데이터 시각화는 기본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8203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A0730D-B566-A34A-832A-267E3297347E}"/>
              </a:ext>
            </a:extLst>
          </p:cNvPr>
          <p:cNvSpPr txBox="1"/>
          <p:nvPr/>
        </p:nvSpPr>
        <p:spPr>
          <a:xfrm>
            <a:off x="1194014" y="256662"/>
            <a:ext cx="7160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데이터 시각화를 위한 소프트웨어 </a:t>
            </a:r>
            <a:endParaRPr lang="en-US" sz="3600" b="1" dirty="0">
              <a:latin typeface="Arial"/>
              <a:cs typeface="Arial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855455B-BACA-6D40-B41D-AC61BD06D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829" y="1337726"/>
            <a:ext cx="5241763" cy="41825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C0C219-C24E-5C44-B2D1-7F523D27F7A5}"/>
              </a:ext>
            </a:extLst>
          </p:cNvPr>
          <p:cNvSpPr txBox="1"/>
          <p:nvPr/>
        </p:nvSpPr>
        <p:spPr>
          <a:xfrm>
            <a:off x="259626" y="5740572"/>
            <a:ext cx="6787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엑셀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그러나 엑셀은 주로 금융 데이터를 다루기 위한 소프트웨어이므로</a:t>
            </a:r>
            <a:endParaRPr kumimoji="1" lang="en-US" altLang="ko-KR" dirty="0"/>
          </a:p>
          <a:p>
            <a:r>
              <a:rPr kumimoji="1" lang="ko-KR" altLang="en-US" dirty="0"/>
              <a:t>과학적인 시각화에 반드시 적합하지는 않다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02118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4FED430-9418-1A49-9B28-57B9380D8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" y="1956873"/>
            <a:ext cx="4172637" cy="27800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B781CF-69B6-BD42-A80D-955823DC1847}"/>
              </a:ext>
            </a:extLst>
          </p:cNvPr>
          <p:cNvSpPr txBox="1"/>
          <p:nvPr/>
        </p:nvSpPr>
        <p:spPr>
          <a:xfrm>
            <a:off x="2120752" y="257713"/>
            <a:ext cx="4724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전용 상용 소프트웨어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E3B549-76D3-CD4F-B574-A95B843F95A0}"/>
              </a:ext>
            </a:extLst>
          </p:cNvPr>
          <p:cNvSpPr txBox="1"/>
          <p:nvPr/>
        </p:nvSpPr>
        <p:spPr>
          <a:xfrm>
            <a:off x="1543986" y="1587541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 err="1">
                <a:latin typeface="Arial" panose="020B0604020202020204" pitchFamily="34" charset="0"/>
                <a:cs typeface="Arial" panose="020B0604020202020204" pitchFamily="34" charset="0"/>
              </a:rPr>
              <a:t>Graphpad</a:t>
            </a:r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 Prism 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682C676-801B-924F-8B04-D45993061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483" y="1956544"/>
            <a:ext cx="4398656" cy="27972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90AC35-D362-FD4A-ADF4-7F7246E9B454}"/>
              </a:ext>
            </a:extLst>
          </p:cNvPr>
          <p:cNvSpPr txBox="1"/>
          <p:nvPr/>
        </p:nvSpPr>
        <p:spPr>
          <a:xfrm>
            <a:off x="6145967" y="1587541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Origin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7EB432-8BB1-3445-9A8B-E66EE47CF8D6}"/>
              </a:ext>
            </a:extLst>
          </p:cNvPr>
          <p:cNvSpPr txBox="1"/>
          <p:nvPr/>
        </p:nvSpPr>
        <p:spPr>
          <a:xfrm>
            <a:off x="1049311" y="5486400"/>
            <a:ext cx="73597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비싸다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기능이 제한적 </a:t>
            </a:r>
            <a:endParaRPr kumimoji="1" lang="en-US" altLang="ko-KR" dirty="0"/>
          </a:p>
          <a:p>
            <a:r>
              <a:rPr kumimoji="1" lang="ko-KR" altLang="en-US" dirty="0"/>
              <a:t>대량의 </a:t>
            </a:r>
            <a:r>
              <a:rPr kumimoji="1" lang="ko-KR" altLang="en-US" dirty="0" err="1"/>
              <a:t>지놈</a:t>
            </a:r>
            <a:r>
              <a:rPr kumimoji="1" lang="ko-KR" altLang="en-US" dirty="0"/>
              <a:t> 수준의 데이터와 연동하여 사용하기에는 적합하지는 않다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ore-KR" dirty="0"/>
          </a:p>
          <a:p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AC83C4-1AC2-C241-B019-88394849AD5E}"/>
              </a:ext>
            </a:extLst>
          </p:cNvPr>
          <p:cNvSpPr txBox="1"/>
          <p:nvPr/>
        </p:nvSpPr>
        <p:spPr>
          <a:xfrm>
            <a:off x="1049311" y="4824595"/>
            <a:ext cx="4908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비교적 수월하게 </a:t>
            </a:r>
            <a:r>
              <a:rPr kumimoji="1" lang="en-US" altLang="ko-KR" b="1" dirty="0"/>
              <a:t>(</a:t>
            </a:r>
            <a:r>
              <a:rPr kumimoji="1" lang="ko-KR" altLang="en-US" b="1" dirty="0">
                <a:solidFill>
                  <a:srgbClr val="FF0000"/>
                </a:solidFill>
              </a:rPr>
              <a:t>컴맹도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시각화를 할 수 있다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940251-2A6A-3C4D-AA22-E71BB36F8CB1}"/>
              </a:ext>
            </a:extLst>
          </p:cNvPr>
          <p:cNvSpPr txBox="1"/>
          <p:nvPr/>
        </p:nvSpPr>
        <p:spPr>
          <a:xfrm>
            <a:off x="239140" y="482459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AFC9D5-C93E-884E-B310-7E22DF484DAA}"/>
              </a:ext>
            </a:extLst>
          </p:cNvPr>
          <p:cNvSpPr txBox="1"/>
          <p:nvPr/>
        </p:nvSpPr>
        <p:spPr>
          <a:xfrm>
            <a:off x="239140" y="578972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단</a:t>
            </a:r>
          </a:p>
        </p:txBody>
      </p:sp>
    </p:spTree>
    <p:extLst>
      <p:ext uri="{BB962C8B-B14F-4D97-AF65-F5344CB8AC3E}">
        <p14:creationId xmlns:p14="http://schemas.microsoft.com/office/powerpoint/2010/main" val="1413418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F1769A-2ADF-7B42-8275-5841D92C2279}"/>
              </a:ext>
            </a:extLst>
          </p:cNvPr>
          <p:cNvSpPr txBox="1"/>
          <p:nvPr/>
        </p:nvSpPr>
        <p:spPr>
          <a:xfrm>
            <a:off x="2120752" y="257713"/>
            <a:ext cx="6288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/>
                <a:cs typeface="Arial"/>
              </a:rPr>
              <a:t>Python</a:t>
            </a:r>
            <a:r>
              <a:rPr lang="ko-KR" altLang="en-US" sz="3600" b="1" dirty="0">
                <a:latin typeface="Arial"/>
                <a:cs typeface="Arial"/>
              </a:rPr>
              <a:t>에서의 데이터 시각화 </a:t>
            </a:r>
            <a:endParaRPr lang="en-US" sz="3600" b="1" dirty="0">
              <a:latin typeface="Arial"/>
              <a:cs typeface="Arial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002133-5F18-CD49-92FF-147E0FA94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053" y="2551697"/>
            <a:ext cx="4343610" cy="4306303"/>
          </a:xfrm>
          <a:prstGeom prst="rect">
            <a:avLst/>
          </a:prstGeom>
        </p:spPr>
      </p:pic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1D35ADB8-EF47-1F41-99FC-A1B4B475D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1053" y="1033409"/>
            <a:ext cx="9144000" cy="172379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C205CE2-ACEB-AD44-8578-262256BD7B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009" y="2821888"/>
            <a:ext cx="4359938" cy="39714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9507D-0817-6A43-8373-5C41EE0ED403}"/>
              </a:ext>
            </a:extLst>
          </p:cNvPr>
          <p:cNvSpPr txBox="1"/>
          <p:nvPr/>
        </p:nvSpPr>
        <p:spPr>
          <a:xfrm>
            <a:off x="2643502" y="6553350"/>
            <a:ext cx="4049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matplotlib.org</a:t>
            </a:r>
            <a:r>
              <a:rPr kumimoji="1" lang="en" altLang="ko-Kore-KR" dirty="0"/>
              <a:t>/gallery/</a:t>
            </a:r>
            <a:r>
              <a:rPr kumimoji="1" lang="en" altLang="ko-Kore-KR" dirty="0" err="1"/>
              <a:t>index.html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17848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192515-C380-F14F-B15D-A86FE691C295}"/>
              </a:ext>
            </a:extLst>
          </p:cNvPr>
          <p:cNvSpPr txBox="1"/>
          <p:nvPr/>
        </p:nvSpPr>
        <p:spPr>
          <a:xfrm>
            <a:off x="3436375" y="265470"/>
            <a:ext cx="1622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>
                <a:latin typeface="Arial" panose="020B0604020202020204" pitchFamily="34" charset="0"/>
                <a:cs typeface="Arial" panose="020B0604020202020204" pitchFamily="34" charset="0"/>
              </a:rPr>
              <a:t>Seaborn</a:t>
            </a:r>
            <a:endParaRPr kumimoji="1" lang="ko-Kore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 descr="지도, 스크린샷이(가) 표시된 사진&#10;&#10;자동 생성된 설명">
            <a:extLst>
              <a:ext uri="{FF2B5EF4-FFF2-40B4-BE49-F238E27FC236}">
                <a16:creationId xmlns:a16="http://schemas.microsoft.com/office/drawing/2014/main" id="{054A7B79-1C51-1944-AA5B-225C1D04A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6" y="1208342"/>
            <a:ext cx="3079714" cy="2345165"/>
          </a:xfrm>
          <a:prstGeom prst="rect">
            <a:avLst/>
          </a:prstGeom>
        </p:spPr>
      </p:pic>
      <p:pic>
        <p:nvPicPr>
          <p:cNvPr id="8" name="그림 7" descr="텍스트, 하얀색, 사진, 테이블이(가) 표시된 사진&#10;&#10;자동 생성된 설명">
            <a:extLst>
              <a:ext uri="{FF2B5EF4-FFF2-40B4-BE49-F238E27FC236}">
                <a16:creationId xmlns:a16="http://schemas.microsoft.com/office/drawing/2014/main" id="{A2EBF0C3-9DD4-3142-BF81-DC3D4ECE4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6702" y="3744640"/>
            <a:ext cx="2864465" cy="28536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D76F68-C1F4-084C-A33D-DBCA5A41E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53" y="3744640"/>
            <a:ext cx="3235622" cy="2700406"/>
          </a:xfrm>
          <a:prstGeom prst="rect">
            <a:avLst/>
          </a:prstGeom>
        </p:spPr>
      </p:pic>
      <p:pic>
        <p:nvPicPr>
          <p:cNvPr id="12" name="그림 11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5E64B2A4-EED9-5148-94CF-91C7E957F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3175" y="1460055"/>
            <a:ext cx="3629409" cy="2093452"/>
          </a:xfrm>
          <a:prstGeom prst="rect">
            <a:avLst/>
          </a:prstGeom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6F1AE84F-316F-7A4B-8710-EDE60FBC8A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1495" y="2838155"/>
            <a:ext cx="2422140" cy="234516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E210173-5A41-4E49-88A0-AF27BC3E9586}"/>
              </a:ext>
            </a:extLst>
          </p:cNvPr>
          <p:cNvSpPr txBox="1"/>
          <p:nvPr/>
        </p:nvSpPr>
        <p:spPr>
          <a:xfrm>
            <a:off x="344774" y="929390"/>
            <a:ext cx="2724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seaborn.pydata.org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69578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C94731-E832-3A48-9B58-4A38322E1909}"/>
              </a:ext>
            </a:extLst>
          </p:cNvPr>
          <p:cNvSpPr txBox="1"/>
          <p:nvPr/>
        </p:nvSpPr>
        <p:spPr>
          <a:xfrm>
            <a:off x="977988" y="220500"/>
            <a:ext cx="6426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파이썬을</a:t>
            </a:r>
            <a:r>
              <a:rPr kumimoji="1"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이용한 데이터 시각화의 단계 </a:t>
            </a:r>
            <a:endParaRPr kumimoji="1" lang="ko-Kore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4A27F8-90E7-BD42-ACA0-FCDE7A6A2269}"/>
              </a:ext>
            </a:extLst>
          </p:cNvPr>
          <p:cNvSpPr txBox="1"/>
          <p:nvPr/>
        </p:nvSpPr>
        <p:spPr>
          <a:xfrm>
            <a:off x="1918742" y="1109272"/>
            <a:ext cx="4198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생정보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소프트웨어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외부 데이터베이스 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DD153-3C60-2E42-B630-8CA196EC1A7D}"/>
              </a:ext>
            </a:extLst>
          </p:cNvPr>
          <p:cNvSpPr txBox="1"/>
          <p:nvPr/>
        </p:nvSpPr>
        <p:spPr>
          <a:xfrm>
            <a:off x="3025711" y="230306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Pandas </a:t>
            </a:r>
            <a:r>
              <a:rPr kumimoji="1"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7D019D-2DD1-4B40-95D3-5E4DC93B121F}"/>
              </a:ext>
            </a:extLst>
          </p:cNvPr>
          <p:cNvSpPr txBox="1"/>
          <p:nvPr/>
        </p:nvSpPr>
        <p:spPr>
          <a:xfrm>
            <a:off x="2157563" y="3550579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데이터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정리 및 추출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시각화를 위한 변형  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A4D7A4-74CB-584A-9CDD-AF501683FEF0}"/>
              </a:ext>
            </a:extLst>
          </p:cNvPr>
          <p:cNvSpPr txBox="1"/>
          <p:nvPr/>
        </p:nvSpPr>
        <p:spPr>
          <a:xfrm>
            <a:off x="2996168" y="4705505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Seaborn / Matplotlib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06EC4B-437E-AF47-BFED-6DD3D6059055}"/>
              </a:ext>
            </a:extLst>
          </p:cNvPr>
          <p:cNvSpPr txBox="1"/>
          <p:nvPr/>
        </p:nvSpPr>
        <p:spPr>
          <a:xfrm>
            <a:off x="1988860" y="5917181"/>
            <a:ext cx="3736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Figure Export as pdf</a:t>
            </a:r>
          </a:p>
          <a:p>
            <a:pPr algn="ctr"/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(Postprocessing in illustrator?)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F7783D92-C136-E240-9A81-FAAEA1679A79}"/>
              </a:ext>
            </a:extLst>
          </p:cNvPr>
          <p:cNvSpPr/>
          <p:nvPr/>
        </p:nvSpPr>
        <p:spPr>
          <a:xfrm>
            <a:off x="3650972" y="1553497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아래쪽 화살표[D] 12">
            <a:extLst>
              <a:ext uri="{FF2B5EF4-FFF2-40B4-BE49-F238E27FC236}">
                <a16:creationId xmlns:a16="http://schemas.microsoft.com/office/drawing/2014/main" id="{6D629215-01DD-3E4F-B028-D3A6507FEDF7}"/>
              </a:ext>
            </a:extLst>
          </p:cNvPr>
          <p:cNvSpPr/>
          <p:nvPr/>
        </p:nvSpPr>
        <p:spPr>
          <a:xfrm>
            <a:off x="3650972" y="2772553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아래쪽 화살표[D] 13">
            <a:extLst>
              <a:ext uri="{FF2B5EF4-FFF2-40B4-BE49-F238E27FC236}">
                <a16:creationId xmlns:a16="http://schemas.microsoft.com/office/drawing/2014/main" id="{1ECC720C-774B-C14B-9EDA-D8560A9D972F}"/>
              </a:ext>
            </a:extLst>
          </p:cNvPr>
          <p:cNvSpPr/>
          <p:nvPr/>
        </p:nvSpPr>
        <p:spPr>
          <a:xfrm>
            <a:off x="3636652" y="4044570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아래쪽 화살표[D] 14">
            <a:extLst>
              <a:ext uri="{FF2B5EF4-FFF2-40B4-BE49-F238E27FC236}">
                <a16:creationId xmlns:a16="http://schemas.microsoft.com/office/drawing/2014/main" id="{6AA2C8BC-592A-4441-A8AE-4B2BD8A63DBA}"/>
              </a:ext>
            </a:extLst>
          </p:cNvPr>
          <p:cNvSpPr/>
          <p:nvPr/>
        </p:nvSpPr>
        <p:spPr>
          <a:xfrm>
            <a:off x="3650972" y="5183262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52136316"/>
      </p:ext>
    </p:extLst>
  </p:cSld>
  <p:clrMapOvr>
    <a:masterClrMapping/>
  </p:clrMapOvr>
</p:sld>
</file>

<file path=ppt/theme/theme1.xml><?xml version="1.0" encoding="utf-8"?>
<a:theme xmlns:a="http://schemas.openxmlformats.org/drawingml/2006/main" name="비행기 구름">
  <a:themeElements>
    <a:clrScheme name="비행기 구름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비행기 구름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비행기 구름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{436CF868-0E6D-994A-927C-CFBBC2A6EE78}tf10001079</Template>
  <TotalTime>30224</TotalTime>
  <Words>1503</Words>
  <Application>Microsoft Macintosh PowerPoint</Application>
  <PresentationFormat>화면 슬라이드 쇼(4:3)</PresentationFormat>
  <Paragraphs>490</Paragraphs>
  <Slides>34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8" baseType="lpstr">
      <vt:lpstr>Arial</vt:lpstr>
      <vt:lpstr>Calibri</vt:lpstr>
      <vt:lpstr>Century Gothic</vt:lpstr>
      <vt:lpstr>비행기 구름</vt:lpstr>
      <vt:lpstr>생물학 연구를 위한 컴퓨터 사용기술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 for  Modern Biology Research </dc:title>
  <dc:creator>Suk Namgoong</dc:creator>
  <cp:lastModifiedBy>남궁 석</cp:lastModifiedBy>
  <cp:revision>301</cp:revision>
  <dcterms:created xsi:type="dcterms:W3CDTF">2015-09-01T12:18:54Z</dcterms:created>
  <dcterms:modified xsi:type="dcterms:W3CDTF">2021-04-13T06:00:00Z</dcterms:modified>
</cp:coreProperties>
</file>